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76" r:id="rId2"/>
    <p:sldId id="281" r:id="rId3"/>
    <p:sldId id="282" r:id="rId4"/>
    <p:sldId id="285" r:id="rId5"/>
    <p:sldId id="301" r:id="rId6"/>
    <p:sldId id="284" r:id="rId7"/>
    <p:sldId id="286" r:id="rId8"/>
    <p:sldId id="287" r:id="rId9"/>
    <p:sldId id="288" r:id="rId10"/>
    <p:sldId id="289" r:id="rId11"/>
    <p:sldId id="291" r:id="rId12"/>
    <p:sldId id="292" r:id="rId13"/>
    <p:sldId id="293" r:id="rId14"/>
    <p:sldId id="294" r:id="rId15"/>
    <p:sldId id="295" r:id="rId16"/>
    <p:sldId id="297" r:id="rId17"/>
    <p:sldId id="298" r:id="rId18"/>
    <p:sldId id="299" r:id="rId19"/>
    <p:sldId id="300"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78" d="100"/>
          <a:sy n="78" d="100"/>
        </p:scale>
        <p:origin x="-948"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1627C2-1B8E-4B4B-85CC-FC114778E349}" type="datetimeFigureOut">
              <a:rPr lang="en-US" smtClean="0"/>
              <a:pPr/>
              <a:t>11/1/2019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710312-B5BD-46FF-AB15-BCE05BADAD9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89AF73-F288-47BA-A6DD-759E0E43C3DD}" type="datetimeFigureOut">
              <a:rPr lang="en-US" smtClean="0"/>
              <a:pPr/>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5D735C-974E-4AD1-91D4-58CD2145AE6D}" type="slidenum">
              <a:rPr lang="en-US" smtClean="0"/>
              <a:pPr/>
              <a:t>‹#›</a:t>
            </a:fld>
            <a:endParaRPr lang="en-US" dirty="0"/>
          </a:p>
        </p:txBody>
      </p:sp>
    </p:spTree>
    <p:extLst>
      <p:ext uri="{BB962C8B-B14F-4D97-AF65-F5344CB8AC3E}">
        <p14:creationId xmlns="" xmlns:p14="http://schemas.microsoft.com/office/powerpoint/2010/main" val="3807492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9AF73-F288-47BA-A6DD-759E0E43C3DD}" type="datetimeFigureOut">
              <a:rPr lang="en-US" smtClean="0"/>
              <a:pPr/>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5D735C-974E-4AD1-91D4-58CD2145AE6D}" type="slidenum">
              <a:rPr lang="en-US" smtClean="0"/>
              <a:pPr/>
              <a:t>‹#›</a:t>
            </a:fld>
            <a:endParaRPr lang="en-US" dirty="0"/>
          </a:p>
        </p:txBody>
      </p:sp>
    </p:spTree>
    <p:extLst>
      <p:ext uri="{BB962C8B-B14F-4D97-AF65-F5344CB8AC3E}">
        <p14:creationId xmlns="" xmlns:p14="http://schemas.microsoft.com/office/powerpoint/2010/main" val="1341111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9AF73-F288-47BA-A6DD-759E0E43C3DD}" type="datetimeFigureOut">
              <a:rPr lang="en-US" smtClean="0"/>
              <a:pPr/>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5D735C-974E-4AD1-91D4-58CD2145AE6D}" type="slidenum">
              <a:rPr lang="en-US" smtClean="0"/>
              <a:pPr/>
              <a:t>‹#›</a:t>
            </a:fld>
            <a:endParaRPr lang="en-US" dirty="0"/>
          </a:p>
        </p:txBody>
      </p:sp>
    </p:spTree>
    <p:extLst>
      <p:ext uri="{BB962C8B-B14F-4D97-AF65-F5344CB8AC3E}">
        <p14:creationId xmlns="" xmlns:p14="http://schemas.microsoft.com/office/powerpoint/2010/main" val="3313144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9AF73-F288-47BA-A6DD-759E0E43C3DD}" type="datetimeFigureOut">
              <a:rPr lang="en-US" smtClean="0"/>
              <a:pPr/>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5D735C-974E-4AD1-91D4-58CD2145AE6D}" type="slidenum">
              <a:rPr lang="en-US" smtClean="0"/>
              <a:pPr/>
              <a:t>‹#›</a:t>
            </a:fld>
            <a:endParaRPr lang="en-US" dirty="0"/>
          </a:p>
        </p:txBody>
      </p:sp>
    </p:spTree>
    <p:extLst>
      <p:ext uri="{BB962C8B-B14F-4D97-AF65-F5344CB8AC3E}">
        <p14:creationId xmlns="" xmlns:p14="http://schemas.microsoft.com/office/powerpoint/2010/main" val="1750955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89AF73-F288-47BA-A6DD-759E0E43C3DD}" type="datetimeFigureOut">
              <a:rPr lang="en-US" smtClean="0"/>
              <a:pPr/>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5D735C-974E-4AD1-91D4-58CD2145AE6D}" type="slidenum">
              <a:rPr lang="en-US" smtClean="0"/>
              <a:pPr/>
              <a:t>‹#›</a:t>
            </a:fld>
            <a:endParaRPr lang="en-US" dirty="0"/>
          </a:p>
        </p:txBody>
      </p:sp>
    </p:spTree>
    <p:extLst>
      <p:ext uri="{BB962C8B-B14F-4D97-AF65-F5344CB8AC3E}">
        <p14:creationId xmlns="" xmlns:p14="http://schemas.microsoft.com/office/powerpoint/2010/main" val="3983563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89AF73-F288-47BA-A6DD-759E0E43C3DD}" type="datetimeFigureOut">
              <a:rPr lang="en-US" smtClean="0"/>
              <a:pPr/>
              <a:t>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5D735C-974E-4AD1-91D4-58CD2145AE6D}" type="slidenum">
              <a:rPr lang="en-US" smtClean="0"/>
              <a:pPr/>
              <a:t>‹#›</a:t>
            </a:fld>
            <a:endParaRPr lang="en-US" dirty="0"/>
          </a:p>
        </p:txBody>
      </p:sp>
    </p:spTree>
    <p:extLst>
      <p:ext uri="{BB962C8B-B14F-4D97-AF65-F5344CB8AC3E}">
        <p14:creationId xmlns="" xmlns:p14="http://schemas.microsoft.com/office/powerpoint/2010/main" val="3716454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89AF73-F288-47BA-A6DD-759E0E43C3DD}" type="datetimeFigureOut">
              <a:rPr lang="en-US" smtClean="0"/>
              <a:pPr/>
              <a:t>11/1/2019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65D735C-974E-4AD1-91D4-58CD2145AE6D}" type="slidenum">
              <a:rPr lang="en-US" smtClean="0"/>
              <a:pPr/>
              <a:t>‹#›</a:t>
            </a:fld>
            <a:endParaRPr lang="en-US" dirty="0"/>
          </a:p>
        </p:txBody>
      </p:sp>
    </p:spTree>
    <p:extLst>
      <p:ext uri="{BB962C8B-B14F-4D97-AF65-F5344CB8AC3E}">
        <p14:creationId xmlns="" xmlns:p14="http://schemas.microsoft.com/office/powerpoint/2010/main" val="2311747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89AF73-F288-47BA-A6DD-759E0E43C3DD}" type="datetimeFigureOut">
              <a:rPr lang="en-US" smtClean="0"/>
              <a:pPr/>
              <a:t>11/1/2019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65D735C-974E-4AD1-91D4-58CD2145AE6D}" type="slidenum">
              <a:rPr lang="en-US" smtClean="0"/>
              <a:pPr/>
              <a:t>‹#›</a:t>
            </a:fld>
            <a:endParaRPr lang="en-US" dirty="0"/>
          </a:p>
        </p:txBody>
      </p:sp>
    </p:spTree>
    <p:extLst>
      <p:ext uri="{BB962C8B-B14F-4D97-AF65-F5344CB8AC3E}">
        <p14:creationId xmlns="" xmlns:p14="http://schemas.microsoft.com/office/powerpoint/2010/main" val="2600505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89AF73-F288-47BA-A6DD-759E0E43C3DD}" type="datetimeFigureOut">
              <a:rPr lang="en-US" smtClean="0"/>
              <a:pPr/>
              <a:t>11/1/2019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65D735C-974E-4AD1-91D4-58CD2145AE6D}" type="slidenum">
              <a:rPr lang="en-US" smtClean="0"/>
              <a:pPr/>
              <a:t>‹#›</a:t>
            </a:fld>
            <a:endParaRPr lang="en-US" dirty="0"/>
          </a:p>
        </p:txBody>
      </p:sp>
    </p:spTree>
    <p:extLst>
      <p:ext uri="{BB962C8B-B14F-4D97-AF65-F5344CB8AC3E}">
        <p14:creationId xmlns="" xmlns:p14="http://schemas.microsoft.com/office/powerpoint/2010/main" val="3346683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89AF73-F288-47BA-A6DD-759E0E43C3DD}" type="datetimeFigureOut">
              <a:rPr lang="en-US" smtClean="0"/>
              <a:pPr/>
              <a:t>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5D735C-974E-4AD1-91D4-58CD2145AE6D}" type="slidenum">
              <a:rPr lang="en-US" smtClean="0"/>
              <a:pPr/>
              <a:t>‹#›</a:t>
            </a:fld>
            <a:endParaRPr lang="en-US" dirty="0"/>
          </a:p>
        </p:txBody>
      </p:sp>
    </p:spTree>
    <p:extLst>
      <p:ext uri="{BB962C8B-B14F-4D97-AF65-F5344CB8AC3E}">
        <p14:creationId xmlns="" xmlns:p14="http://schemas.microsoft.com/office/powerpoint/2010/main" val="2151717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89AF73-F288-47BA-A6DD-759E0E43C3DD}" type="datetimeFigureOut">
              <a:rPr lang="en-US" smtClean="0"/>
              <a:pPr/>
              <a:t>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5D735C-974E-4AD1-91D4-58CD2145AE6D}" type="slidenum">
              <a:rPr lang="en-US" smtClean="0"/>
              <a:pPr/>
              <a:t>‹#›</a:t>
            </a:fld>
            <a:endParaRPr lang="en-US" dirty="0"/>
          </a:p>
        </p:txBody>
      </p:sp>
    </p:spTree>
    <p:extLst>
      <p:ext uri="{BB962C8B-B14F-4D97-AF65-F5344CB8AC3E}">
        <p14:creationId xmlns="" xmlns:p14="http://schemas.microsoft.com/office/powerpoint/2010/main" val="3731255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89AF73-F288-47BA-A6DD-759E0E43C3DD}" type="datetimeFigureOut">
              <a:rPr lang="en-US" smtClean="0"/>
              <a:pPr/>
              <a:t>11/1/2019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D735C-974E-4AD1-91D4-58CD2145AE6D}" type="slidenum">
              <a:rPr lang="en-US" smtClean="0"/>
              <a:pPr/>
              <a:t>‹#›</a:t>
            </a:fld>
            <a:endParaRPr lang="en-US" dirty="0"/>
          </a:p>
        </p:txBody>
      </p:sp>
    </p:spTree>
    <p:extLst>
      <p:ext uri="{BB962C8B-B14F-4D97-AF65-F5344CB8AC3E}">
        <p14:creationId xmlns="" xmlns:p14="http://schemas.microsoft.com/office/powerpoint/2010/main" val="24129968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4031873"/>
          </a:xfrm>
          <a:prstGeom prst="rect">
            <a:avLst/>
          </a:prstGeom>
          <a:noFill/>
        </p:spPr>
        <p:txBody>
          <a:bodyPr wrap="square" rtlCol="0">
            <a:spAutoFit/>
          </a:bodyPr>
          <a:lstStyle/>
          <a:p>
            <a:r>
              <a:rPr lang="en-US" sz="2000" b="1" dirty="0" smtClean="0"/>
              <a:t>The module</a:t>
            </a:r>
            <a:r>
              <a:rPr lang="en-US" sz="2400" dirty="0" smtClean="0"/>
              <a:t>:          </a:t>
            </a:r>
            <a:r>
              <a:rPr lang="en-US" sz="2800" b="1" dirty="0" smtClean="0">
                <a:solidFill>
                  <a:srgbClr val="FF0000"/>
                </a:solidFill>
              </a:rPr>
              <a:t>URINARY SYSTEM MODULE </a:t>
            </a:r>
          </a:p>
          <a:p>
            <a:r>
              <a:rPr lang="en-US" sz="2400" dirty="0" smtClean="0"/>
              <a:t>   </a:t>
            </a:r>
          </a:p>
          <a:p>
            <a:r>
              <a:rPr lang="en-US" sz="2000" b="1" dirty="0" smtClean="0"/>
              <a:t>Session 6</a:t>
            </a:r>
            <a:r>
              <a:rPr lang="en-US" sz="2400" dirty="0" smtClean="0"/>
              <a:t>      </a:t>
            </a:r>
            <a:r>
              <a:rPr lang="en-US" sz="2400" dirty="0" smtClean="0">
                <a:solidFill>
                  <a:srgbClr val="FF0000"/>
                </a:solidFill>
              </a:rPr>
              <a:t>Lecture 1</a:t>
            </a:r>
          </a:p>
          <a:p>
            <a:endParaRPr lang="en-US" sz="2400" dirty="0"/>
          </a:p>
          <a:p>
            <a:endParaRPr lang="en-US" sz="2400" dirty="0" smtClean="0"/>
          </a:p>
          <a:p>
            <a:endParaRPr lang="en-US" sz="2400" b="1" dirty="0" smtClean="0">
              <a:solidFill>
                <a:srgbClr val="C00000"/>
              </a:solidFill>
            </a:endParaRPr>
          </a:p>
          <a:p>
            <a:endParaRPr lang="en-US" sz="2400" b="1" dirty="0" smtClean="0">
              <a:solidFill>
                <a:srgbClr val="C00000"/>
              </a:solidFill>
            </a:endParaRPr>
          </a:p>
          <a:p>
            <a:r>
              <a:rPr lang="en-US" sz="2400" b="1" dirty="0" smtClean="0">
                <a:solidFill>
                  <a:srgbClr val="C00000"/>
                </a:solidFill>
              </a:rPr>
              <a:t>MODULE STAFF</a:t>
            </a:r>
            <a:r>
              <a:rPr lang="en-US" sz="2400" dirty="0" smtClean="0">
                <a:solidFill>
                  <a:srgbClr val="C00000"/>
                </a:solidFill>
              </a:rPr>
              <a:t>:</a:t>
            </a:r>
          </a:p>
          <a:p>
            <a:r>
              <a:rPr lang="en-US" sz="1200" b="1" dirty="0" err="1" smtClean="0">
                <a:solidFill>
                  <a:srgbClr val="002060"/>
                </a:solidFill>
              </a:rPr>
              <a:t>Prof.Mahmood</a:t>
            </a:r>
            <a:r>
              <a:rPr lang="en-US" sz="1200" b="1" dirty="0" smtClean="0">
                <a:solidFill>
                  <a:srgbClr val="002060"/>
                </a:solidFill>
              </a:rPr>
              <a:t> </a:t>
            </a:r>
            <a:r>
              <a:rPr lang="en-US" sz="1200" b="1" dirty="0" err="1" smtClean="0">
                <a:solidFill>
                  <a:srgbClr val="002060"/>
                </a:solidFill>
              </a:rPr>
              <a:t>Shakir</a:t>
            </a:r>
            <a:r>
              <a:rPr lang="en-US" sz="1200" b="1" dirty="0" smtClean="0">
                <a:solidFill>
                  <a:srgbClr val="002060"/>
                </a:solidFill>
              </a:rPr>
              <a:t>			</a:t>
            </a:r>
            <a:r>
              <a:rPr lang="en-US" sz="1200" b="1" dirty="0" err="1" smtClean="0">
                <a:solidFill>
                  <a:srgbClr val="002060"/>
                </a:solidFill>
              </a:rPr>
              <a:t>Dr.Adnan</a:t>
            </a:r>
            <a:r>
              <a:rPr lang="en-US" sz="1200" b="1" dirty="0" smtClean="0">
                <a:solidFill>
                  <a:srgbClr val="002060"/>
                </a:solidFill>
              </a:rPr>
              <a:t> </a:t>
            </a:r>
            <a:r>
              <a:rPr lang="en-US" sz="1200" b="1" dirty="0" err="1" smtClean="0">
                <a:solidFill>
                  <a:srgbClr val="002060"/>
                </a:solidFill>
              </a:rPr>
              <a:t>Othafa</a:t>
            </a:r>
            <a:r>
              <a:rPr lang="en-US" sz="1200" b="1" dirty="0" smtClean="0">
                <a:solidFill>
                  <a:srgbClr val="002060"/>
                </a:solidFill>
              </a:rPr>
              <a:t>	                        </a:t>
            </a:r>
            <a:r>
              <a:rPr lang="en-US" sz="1200" b="1" dirty="0" err="1" smtClean="0">
                <a:solidFill>
                  <a:srgbClr val="002060"/>
                </a:solidFill>
              </a:rPr>
              <a:t>Ass.Prof.Firas</a:t>
            </a:r>
            <a:r>
              <a:rPr lang="en-US" sz="1200" b="1" dirty="0" smtClean="0">
                <a:solidFill>
                  <a:srgbClr val="002060"/>
                </a:solidFill>
              </a:rPr>
              <a:t> </a:t>
            </a:r>
            <a:r>
              <a:rPr lang="en-US" sz="1200" b="1" dirty="0" err="1" smtClean="0">
                <a:solidFill>
                  <a:srgbClr val="002060"/>
                </a:solidFill>
              </a:rPr>
              <a:t>Shakir</a:t>
            </a:r>
            <a:r>
              <a:rPr lang="en-US" sz="1200" b="1" dirty="0" smtClean="0">
                <a:solidFill>
                  <a:srgbClr val="002060"/>
                </a:solidFill>
              </a:rPr>
              <a:t>			</a:t>
            </a:r>
          </a:p>
          <a:p>
            <a:endParaRPr lang="en-US" sz="1200" b="1" dirty="0" smtClean="0">
              <a:solidFill>
                <a:srgbClr val="002060"/>
              </a:solidFill>
            </a:endParaRPr>
          </a:p>
          <a:p>
            <a:r>
              <a:rPr lang="en-US" sz="1200" b="1" dirty="0" smtClean="0">
                <a:solidFill>
                  <a:srgbClr val="002060"/>
                </a:solidFill>
              </a:rPr>
              <a:t>Dr. </a:t>
            </a:r>
            <a:r>
              <a:rPr lang="en-US" sz="1200" b="1" dirty="0" err="1" smtClean="0">
                <a:solidFill>
                  <a:srgbClr val="002060"/>
                </a:solidFill>
              </a:rPr>
              <a:t>Safaa</a:t>
            </a:r>
            <a:r>
              <a:rPr lang="en-US" sz="1200" b="1" dirty="0" smtClean="0">
                <a:solidFill>
                  <a:srgbClr val="002060"/>
                </a:solidFill>
              </a:rPr>
              <a:t> </a:t>
            </a:r>
            <a:r>
              <a:rPr lang="en-US" sz="1200" b="1" dirty="0" err="1" smtClean="0">
                <a:solidFill>
                  <a:srgbClr val="002060"/>
                </a:solidFill>
              </a:rPr>
              <a:t>Almatook</a:t>
            </a:r>
            <a:r>
              <a:rPr lang="en-US" sz="1200" b="1" dirty="0" smtClean="0">
                <a:solidFill>
                  <a:srgbClr val="002060"/>
                </a:solidFill>
              </a:rPr>
              <a:t>                                              </a:t>
            </a:r>
            <a:r>
              <a:rPr lang="en-US" sz="1200" b="1" dirty="0" err="1" smtClean="0">
                <a:solidFill>
                  <a:srgbClr val="002060"/>
                </a:solidFill>
              </a:rPr>
              <a:t>Dr.Khaldoon</a:t>
            </a:r>
            <a:r>
              <a:rPr lang="en-US" sz="1200" b="1" dirty="0" smtClean="0">
                <a:solidFill>
                  <a:srgbClr val="002060"/>
                </a:solidFill>
              </a:rPr>
              <a:t> </a:t>
            </a:r>
            <a:r>
              <a:rPr lang="en-US" sz="1200" b="1" dirty="0" err="1" smtClean="0">
                <a:solidFill>
                  <a:srgbClr val="002060"/>
                </a:solidFill>
              </a:rPr>
              <a:t>Sadek</a:t>
            </a:r>
            <a:r>
              <a:rPr lang="en-US" sz="1200" b="1" dirty="0" smtClean="0">
                <a:solidFill>
                  <a:srgbClr val="002060"/>
                </a:solidFill>
              </a:rPr>
              <a:t>                                                     </a:t>
            </a:r>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036497" y="2271876"/>
            <a:ext cx="615027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ACID BASE BALANCE</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4" name="Picture 13" descr="IMG_4551.JPG"/>
          <p:cNvPicPr>
            <a:picLocks noChangeAspect="1"/>
          </p:cNvPicPr>
          <p:nvPr/>
        </p:nvPicPr>
        <p:blipFill>
          <a:blip r:embed="rId6" cstate="print"/>
          <a:stretch>
            <a:fillRect/>
          </a:stretch>
        </p:blipFill>
        <p:spPr>
          <a:xfrm>
            <a:off x="8095488" y="5547360"/>
            <a:ext cx="1048512" cy="987552"/>
          </a:xfrm>
          <a:prstGeom prst="rect">
            <a:avLst/>
          </a:prstGeom>
        </p:spPr>
      </p:pic>
      <p:pic>
        <p:nvPicPr>
          <p:cNvPr id="15" name="Picture 14" descr="514f98a0-26d4-480c-9be1-44578f612e22.JPG"/>
          <p:cNvPicPr>
            <a:picLocks noChangeAspect="1"/>
          </p:cNvPicPr>
          <p:nvPr/>
        </p:nvPicPr>
        <p:blipFill>
          <a:blip r:embed="rId7" cstate="print"/>
          <a:stretch>
            <a:fillRect/>
          </a:stretch>
        </p:blipFill>
        <p:spPr>
          <a:xfrm>
            <a:off x="4072128" y="0"/>
            <a:ext cx="1255776" cy="707136"/>
          </a:xfrm>
          <a:prstGeom prst="rect">
            <a:avLst/>
          </a:prstGeom>
        </p:spPr>
      </p:pic>
      <p:sp>
        <p:nvSpPr>
          <p:cNvPr id="3174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50" name="Rectangle 6"/>
          <p:cNvSpPr>
            <a:spLocks noChangeArrowheads="1"/>
          </p:cNvSpPr>
          <p:nvPr/>
        </p:nvSpPr>
        <p:spPr bwMode="auto">
          <a:xfrm>
            <a:off x="1243584" y="5742433"/>
            <a:ext cx="5888736"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Clinically Orientated Anatomy</a:t>
            </a:r>
            <a:r>
              <a:rPr kumimoji="0" lang="en-GB" sz="11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Moore  KL ,</a:t>
            </a:r>
            <a:r>
              <a:rPr kumimoji="0" lang="en-GB" sz="11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DalleyAF&amp;Agur</a:t>
            </a:r>
            <a:r>
              <a:rPr kumimoji="0" lang="en-GB" sz="11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AMR</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Publisher:Lippincott</a:t>
            </a:r>
            <a:r>
              <a:rPr kumimoji="0" lang="en-GB" sz="11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Williams and </a:t>
            </a:r>
            <a:r>
              <a:rPr kumimoji="0" lang="en-GB" sz="11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Wilkins:Seventh</a:t>
            </a:r>
            <a:r>
              <a:rPr kumimoji="0" lang="en-GB" sz="11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Edition: ISBN:9781451184471</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9776464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Title 15"/>
          <p:cNvSpPr>
            <a:spLocks noGrp="1"/>
          </p:cNvSpPr>
          <p:nvPr>
            <p:ph type="title"/>
          </p:nvPr>
        </p:nvSpPr>
        <p:spPr>
          <a:xfrm>
            <a:off x="841248" y="1353312"/>
            <a:ext cx="7674102" cy="4230624"/>
          </a:xfrm>
        </p:spPr>
        <p:txBody>
          <a:bodyPr>
            <a:normAutofit/>
          </a:bodyPr>
          <a:lstStyle/>
          <a:p>
            <a:r>
              <a:rPr lang="en-US" sz="2000" dirty="0" smtClean="0"/>
              <a:t>The bicarbonate buffer system</a:t>
            </a:r>
            <a:br>
              <a:rPr lang="en-US" sz="2000" dirty="0" smtClean="0"/>
            </a:br>
            <a:r>
              <a:rPr lang="en-US" sz="2000" dirty="0" smtClean="0"/>
              <a:t>CO2 +H2O===</a:t>
            </a:r>
            <a:r>
              <a:rPr lang="en-US" sz="2000" dirty="0" smtClean="0">
                <a:solidFill>
                  <a:srgbClr val="FF0000"/>
                </a:solidFill>
              </a:rPr>
              <a:t>H2CO3</a:t>
            </a:r>
            <a:r>
              <a:rPr lang="en-US" sz="2000" dirty="0" smtClean="0"/>
              <a:t>====H+  +  HCO3</a:t>
            </a:r>
            <a:br>
              <a:rPr lang="en-US" sz="2000" dirty="0" smtClean="0"/>
            </a:br>
            <a:r>
              <a:rPr lang="en-US" sz="2000" dirty="0" smtClean="0"/>
              <a:t>Na+   +  HCO3=======NaHCO3</a:t>
            </a:r>
            <a:br>
              <a:rPr lang="en-US" sz="2000" dirty="0" smtClean="0"/>
            </a:br>
            <a:r>
              <a:rPr lang="en-US" sz="2000" dirty="0" err="1" smtClean="0"/>
              <a:t>NaOH</a:t>
            </a:r>
            <a:r>
              <a:rPr lang="en-US" sz="2000" dirty="0" smtClean="0"/>
              <a:t>  +  H2CO3====== H20  +  </a:t>
            </a:r>
            <a:r>
              <a:rPr lang="en-US" sz="2000" dirty="0" smtClean="0">
                <a:solidFill>
                  <a:srgbClr val="FF0000"/>
                </a:solidFill>
              </a:rPr>
              <a:t>NaHCO3</a:t>
            </a:r>
            <a:br>
              <a:rPr lang="en-US" sz="2000" dirty="0" smtClean="0">
                <a:solidFill>
                  <a:srgbClr val="FF0000"/>
                </a:solidFill>
              </a:rPr>
            </a:br>
            <a:r>
              <a:rPr lang="en-US" sz="2000" dirty="0" smtClean="0"/>
              <a:t>under the effect of carbonic </a:t>
            </a:r>
            <a:r>
              <a:rPr lang="en-US" sz="2000" dirty="0" err="1" smtClean="0"/>
              <a:t>anhydrase</a:t>
            </a:r>
            <a:r>
              <a:rPr lang="en-US" sz="2000" dirty="0" smtClean="0"/>
              <a:t> present in the lung and the kidney the reaction is </a:t>
            </a:r>
            <a:r>
              <a:rPr lang="en-US" sz="2000" dirty="0" err="1" smtClean="0"/>
              <a:t>inhanced</a:t>
            </a:r>
            <a:r>
              <a:rPr lang="en-US" sz="2000" dirty="0" smtClean="0"/>
              <a:t> </a:t>
            </a:r>
            <a:br>
              <a:rPr lang="en-US" sz="2000" dirty="0" smtClean="0"/>
            </a:br>
            <a:r>
              <a:rPr lang="en-US" sz="2000" dirty="0" smtClean="0"/>
              <a:t>the main source of sodium </a:t>
            </a:r>
            <a:r>
              <a:rPr lang="en-US" sz="2000" dirty="0" err="1" smtClean="0"/>
              <a:t>bicarb</a:t>
            </a:r>
            <a:r>
              <a:rPr lang="en-US" sz="2000" dirty="0" smtClean="0"/>
              <a:t> is the plasma although god amount is in the </a:t>
            </a:r>
            <a:r>
              <a:rPr lang="en-US" sz="2000" dirty="0" err="1" smtClean="0"/>
              <a:t>skelton</a:t>
            </a:r>
            <a:r>
              <a:rPr lang="en-US" sz="2000" dirty="0" smtClean="0"/>
              <a:t> but it is less rapidly available for buffer</a:t>
            </a:r>
            <a:endParaRPr lang="en-US" sz="2000" dirty="0">
              <a:solidFill>
                <a:srgbClr val="FF0000"/>
              </a:solidFill>
            </a:endParaRPr>
          </a:p>
        </p:txBody>
      </p:sp>
      <p:sp>
        <p:nvSpPr>
          <p:cNvPr id="5" name="Subtitle 4"/>
          <p:cNvSpPr>
            <a:spLocks noGrp="1"/>
          </p:cNvSpPr>
          <p:nvPr>
            <p:ph type="subTitle" idx="4294967295"/>
          </p:nvPr>
        </p:nvSpPr>
        <p:spPr>
          <a:xfrm>
            <a:off x="5257800" y="0"/>
            <a:ext cx="3886200" cy="704850"/>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194048" y="0"/>
            <a:ext cx="926592" cy="707136"/>
          </a:xfrm>
          <a:prstGeom prst="rect">
            <a:avLst/>
          </a:prstGeom>
        </p:spPr>
      </p:pic>
      <p:sp>
        <p:nvSpPr>
          <p:cNvPr id="15" name="Rectangle 14"/>
          <p:cNvSpPr/>
          <p:nvPr/>
        </p:nvSpPr>
        <p:spPr>
          <a:xfrm>
            <a:off x="8083296" y="743712"/>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LO2</a:t>
            </a:r>
            <a:endParaRPr lang="en-US" dirty="0"/>
          </a:p>
        </p:txBody>
      </p:sp>
      <p:pic>
        <p:nvPicPr>
          <p:cNvPr id="17" name="Picture 16" descr="IMG_4551.JPG"/>
          <p:cNvPicPr>
            <a:picLocks noChangeAspect="1"/>
          </p:cNvPicPr>
          <p:nvPr/>
        </p:nvPicPr>
        <p:blipFill>
          <a:blip r:embed="rId7" cstate="print"/>
          <a:stretch>
            <a:fillRect/>
          </a:stretch>
        </p:blipFill>
        <p:spPr>
          <a:xfrm>
            <a:off x="8095488" y="5547360"/>
            <a:ext cx="1048512" cy="987552"/>
          </a:xfrm>
          <a:prstGeom prst="rect">
            <a:avLst/>
          </a:prstGeom>
        </p:spPr>
      </p:pic>
    </p:spTree>
    <p:extLst>
      <p:ext uri="{BB962C8B-B14F-4D97-AF65-F5344CB8AC3E}">
        <p14:creationId xmlns="" xmlns:p14="http://schemas.microsoft.com/office/powerpoint/2010/main" val="29776464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5" name="Title 14"/>
          <p:cNvSpPr>
            <a:spLocks noGrp="1"/>
          </p:cNvSpPr>
          <p:nvPr>
            <p:ph type="title"/>
          </p:nvPr>
        </p:nvSpPr>
        <p:spPr>
          <a:xfrm>
            <a:off x="628650" y="816864"/>
            <a:ext cx="7796022" cy="4474464"/>
          </a:xfrm>
        </p:spPr>
        <p:txBody>
          <a:bodyPr>
            <a:normAutofit/>
          </a:bodyPr>
          <a:lstStyle/>
          <a:p>
            <a:r>
              <a:rPr lang="en-US" sz="2000" dirty="0" smtClean="0"/>
              <a:t>Respiratory </a:t>
            </a:r>
            <a:r>
              <a:rPr lang="en-US" sz="2000" dirty="0" err="1" smtClean="0"/>
              <a:t>acidaemia</a:t>
            </a:r>
            <a:r>
              <a:rPr lang="en-US" sz="2000" dirty="0" smtClean="0"/>
              <a:t> (acidosis)</a:t>
            </a:r>
            <a:br>
              <a:rPr lang="en-US" sz="2000" dirty="0" smtClean="0"/>
            </a:br>
            <a:r>
              <a:rPr lang="en-US" sz="2000" dirty="0" smtClean="0"/>
              <a:t>when </a:t>
            </a:r>
            <a:r>
              <a:rPr lang="en-US" sz="2000" dirty="0" smtClean="0">
                <a:solidFill>
                  <a:srgbClr val="FF0000"/>
                </a:solidFill>
              </a:rPr>
              <a:t>PCO2</a:t>
            </a:r>
            <a:r>
              <a:rPr lang="en-US" sz="2000" dirty="0" smtClean="0"/>
              <a:t> is </a:t>
            </a:r>
            <a:r>
              <a:rPr lang="en-US" sz="2000" dirty="0" err="1" smtClean="0"/>
              <a:t>increaed</a:t>
            </a:r>
            <a:r>
              <a:rPr lang="en-US" sz="2000" dirty="0" smtClean="0"/>
              <a:t> </a:t>
            </a:r>
            <a:r>
              <a:rPr lang="en-US" sz="2000" dirty="0" err="1" smtClean="0"/>
              <a:t>eg</a:t>
            </a:r>
            <a:r>
              <a:rPr lang="en-US" sz="2000" dirty="0" smtClean="0"/>
              <a:t> in decrease breathing there will be an increase in H2CO3 </a:t>
            </a:r>
            <a:br>
              <a:rPr lang="en-US" sz="2000" dirty="0" smtClean="0"/>
            </a:br>
            <a:r>
              <a:rPr lang="en-US" sz="2000" dirty="0" smtClean="0"/>
              <a:t/>
            </a:r>
            <a:br>
              <a:rPr lang="en-US" sz="2000" dirty="0" smtClean="0"/>
            </a:br>
            <a:r>
              <a:rPr lang="en-US" sz="2000" dirty="0" smtClean="0"/>
              <a:t>respiratory </a:t>
            </a:r>
            <a:r>
              <a:rPr lang="en-US" sz="2000" dirty="0" err="1" smtClean="0"/>
              <a:t>alkalaemia</a:t>
            </a:r>
            <a:r>
              <a:rPr lang="en-US" sz="2000" dirty="0" smtClean="0"/>
              <a:t> (alkalosis)</a:t>
            </a:r>
            <a:br>
              <a:rPr lang="en-US" sz="2000" dirty="0" smtClean="0"/>
            </a:br>
            <a:r>
              <a:rPr lang="en-US" sz="2000" dirty="0" smtClean="0"/>
              <a:t>when PCO2 decrease in the </a:t>
            </a:r>
            <a:r>
              <a:rPr lang="en-US" sz="2000" dirty="0" err="1" smtClean="0"/>
              <a:t>alevioli</a:t>
            </a:r>
            <a:r>
              <a:rPr lang="en-US" sz="2000" dirty="0" smtClean="0"/>
              <a:t> there will be increase in </a:t>
            </a:r>
            <a:r>
              <a:rPr lang="en-US" sz="2000" dirty="0" smtClean="0"/>
              <a:t>HCO3</a:t>
            </a:r>
            <a:br>
              <a:rPr lang="en-US" sz="2000" dirty="0" smtClean="0"/>
            </a:br>
            <a:r>
              <a:rPr lang="en-US" sz="2000" dirty="0" smtClean="0"/>
              <a:t>as in hyperventilation</a:t>
            </a:r>
            <a:r>
              <a:rPr lang="en-US" sz="2000" dirty="0" smtClean="0"/>
              <a:t/>
            </a:r>
            <a:br>
              <a:rPr lang="en-US" sz="2000" dirty="0" smtClean="0"/>
            </a:br>
            <a:r>
              <a:rPr lang="en-US" sz="2000" dirty="0" smtClean="0"/>
              <a:t/>
            </a:r>
            <a:br>
              <a:rPr lang="en-US" sz="2000" dirty="0" smtClean="0"/>
            </a:br>
            <a:r>
              <a:rPr lang="en-US" sz="2000" dirty="0" smtClean="0"/>
              <a:t>metabolic acidosis and alkalosis follow the </a:t>
            </a:r>
            <a:r>
              <a:rPr lang="en-US" sz="2000" dirty="0" smtClean="0">
                <a:solidFill>
                  <a:srgbClr val="FF0000"/>
                </a:solidFill>
              </a:rPr>
              <a:t>HCO3</a:t>
            </a:r>
            <a:r>
              <a:rPr lang="en-US" sz="2000" dirty="0" smtClean="0"/>
              <a:t> level decreasing in the first and the reverse for the second</a:t>
            </a:r>
            <a:endParaRPr lang="en-US" sz="2000" dirty="0"/>
          </a:p>
        </p:txBody>
      </p:sp>
      <p:sp>
        <p:nvSpPr>
          <p:cNvPr id="5" name="Subtitle 4"/>
          <p:cNvSpPr>
            <a:spLocks noGrp="1"/>
          </p:cNvSpPr>
          <p:nvPr>
            <p:ph type="subTitle" idx="4294967295"/>
          </p:nvPr>
        </p:nvSpPr>
        <p:spPr>
          <a:xfrm>
            <a:off x="5257800" y="0"/>
            <a:ext cx="3886200" cy="704850"/>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213361" y="973420"/>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230624" y="0"/>
            <a:ext cx="926592" cy="707136"/>
          </a:xfrm>
          <a:prstGeom prst="rect">
            <a:avLst/>
          </a:prstGeom>
        </p:spPr>
      </p:pic>
      <p:sp>
        <p:nvSpPr>
          <p:cNvPr id="16" name="Rectangle 15"/>
          <p:cNvSpPr/>
          <p:nvPr/>
        </p:nvSpPr>
        <p:spPr>
          <a:xfrm>
            <a:off x="7754112" y="73152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LO3</a:t>
            </a:r>
            <a:endParaRPr lang="en-US" dirty="0"/>
          </a:p>
        </p:txBody>
      </p:sp>
      <p:pic>
        <p:nvPicPr>
          <p:cNvPr id="17" name="Picture 16" descr="IMG_4551.JPG"/>
          <p:cNvPicPr>
            <a:picLocks noChangeAspect="1"/>
          </p:cNvPicPr>
          <p:nvPr/>
        </p:nvPicPr>
        <p:blipFill>
          <a:blip r:embed="rId7" cstate="print"/>
          <a:stretch>
            <a:fillRect/>
          </a:stretch>
        </p:blipFill>
        <p:spPr>
          <a:xfrm>
            <a:off x="8095488" y="5547360"/>
            <a:ext cx="1048512" cy="987552"/>
          </a:xfrm>
          <a:prstGeom prst="rect">
            <a:avLst/>
          </a:prstGeom>
        </p:spPr>
      </p:pic>
    </p:spTree>
    <p:extLst>
      <p:ext uri="{BB962C8B-B14F-4D97-AF65-F5344CB8AC3E}">
        <p14:creationId xmlns="" xmlns:p14="http://schemas.microsoft.com/office/powerpoint/2010/main" val="29776464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Title 16"/>
          <p:cNvSpPr>
            <a:spLocks noGrp="1"/>
          </p:cNvSpPr>
          <p:nvPr>
            <p:ph type="title"/>
          </p:nvPr>
        </p:nvSpPr>
        <p:spPr>
          <a:xfrm>
            <a:off x="738378" y="1487424"/>
            <a:ext cx="7886700" cy="3877056"/>
          </a:xfrm>
        </p:spPr>
        <p:txBody>
          <a:bodyPr>
            <a:normAutofit/>
          </a:bodyPr>
          <a:lstStyle/>
          <a:p>
            <a:r>
              <a:rPr lang="en-US" sz="2000" dirty="0" smtClean="0"/>
              <a:t>Th</a:t>
            </a:r>
            <a:r>
              <a:rPr lang="en-US" sz="2000" dirty="0" smtClean="0"/>
              <a:t>e lung handle the balance of CO2 in plasma as </a:t>
            </a:r>
            <a:r>
              <a:rPr lang="en-US" sz="2000" dirty="0" err="1" smtClean="0"/>
              <a:t>aresult</a:t>
            </a:r>
            <a:r>
              <a:rPr lang="en-US" sz="2000" dirty="0" smtClean="0"/>
              <a:t> control H+ and HCO3</a:t>
            </a:r>
            <a:br>
              <a:rPr lang="en-US" sz="2000" dirty="0" smtClean="0"/>
            </a:br>
            <a:r>
              <a:rPr lang="en-US" sz="2000" dirty="0" smtClean="0"/>
              <a:t>The kidneys handle HCO3 and H+ ions </a:t>
            </a:r>
            <a:endParaRPr lang="en-US" sz="2000" dirty="0"/>
          </a:p>
        </p:txBody>
      </p:sp>
      <p:sp>
        <p:nvSpPr>
          <p:cNvPr id="5" name="Subtitle 4"/>
          <p:cNvSpPr>
            <a:spLocks noGrp="1"/>
          </p:cNvSpPr>
          <p:nvPr>
            <p:ph type="subTitle" idx="4294967295"/>
          </p:nvPr>
        </p:nvSpPr>
        <p:spPr>
          <a:xfrm>
            <a:off x="5257800" y="0"/>
            <a:ext cx="3886200" cy="704850"/>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230624" y="0"/>
            <a:ext cx="926592" cy="707136"/>
          </a:xfrm>
          <a:prstGeom prst="rect">
            <a:avLst/>
          </a:prstGeom>
        </p:spPr>
      </p:pic>
      <p:sp>
        <p:nvSpPr>
          <p:cNvPr id="16" name="Rectangle 15"/>
          <p:cNvSpPr/>
          <p:nvPr/>
        </p:nvSpPr>
        <p:spPr>
          <a:xfrm>
            <a:off x="7754112" y="73152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LO2</a:t>
            </a:r>
            <a:endParaRPr lang="en-US" dirty="0"/>
          </a:p>
        </p:txBody>
      </p:sp>
      <p:pic>
        <p:nvPicPr>
          <p:cNvPr id="15" name="Picture 14" descr="IMG_4551.JPG"/>
          <p:cNvPicPr>
            <a:picLocks noChangeAspect="1"/>
          </p:cNvPicPr>
          <p:nvPr/>
        </p:nvPicPr>
        <p:blipFill>
          <a:blip r:embed="rId7" cstate="print"/>
          <a:stretch>
            <a:fillRect/>
          </a:stretch>
        </p:blipFill>
        <p:spPr>
          <a:xfrm>
            <a:off x="8095488" y="5547360"/>
            <a:ext cx="1048512" cy="987552"/>
          </a:xfrm>
          <a:prstGeom prst="rect">
            <a:avLst/>
          </a:prstGeom>
        </p:spPr>
      </p:pic>
    </p:spTree>
    <p:extLst>
      <p:ext uri="{BB962C8B-B14F-4D97-AF65-F5344CB8AC3E}">
        <p14:creationId xmlns="" xmlns:p14="http://schemas.microsoft.com/office/powerpoint/2010/main" val="29776464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5" name="Title 14"/>
          <p:cNvSpPr>
            <a:spLocks noGrp="1"/>
          </p:cNvSpPr>
          <p:nvPr>
            <p:ph type="title"/>
          </p:nvPr>
        </p:nvSpPr>
        <p:spPr>
          <a:xfrm>
            <a:off x="628650" y="792480"/>
            <a:ext cx="7844790" cy="4511040"/>
          </a:xfrm>
        </p:spPr>
        <p:txBody>
          <a:bodyPr>
            <a:normAutofit fontScale="90000"/>
          </a:bodyPr>
          <a:lstStyle/>
          <a:p>
            <a:r>
              <a:rPr lang="en-US" sz="2800" dirty="0" smtClean="0"/>
              <a:t>RENAL CNTROL</a:t>
            </a:r>
            <a:br>
              <a:rPr lang="en-US" sz="2800" dirty="0" smtClean="0"/>
            </a:br>
            <a:r>
              <a:rPr lang="en-US" sz="2000" dirty="0" smtClean="0"/>
              <a:t>the kidney excrete both H+ and HCO3- </a:t>
            </a:r>
            <a:br>
              <a:rPr lang="en-US" sz="2000" dirty="0" smtClean="0"/>
            </a:br>
            <a:r>
              <a:rPr lang="en-US" sz="2000" dirty="0" smtClean="0"/>
              <a:t>if H+ is excreted more than HCO3 then it will lead to increase plasma pH the reverse </a:t>
            </a:r>
            <a:r>
              <a:rPr lang="en-US" sz="2000" dirty="0" err="1" smtClean="0"/>
              <a:t>occure</a:t>
            </a:r>
            <a:r>
              <a:rPr lang="en-US" sz="2000" dirty="0" smtClean="0"/>
              <a:t> if it excrete HCO3 more </a:t>
            </a:r>
            <a:br>
              <a:rPr lang="en-US" sz="2000" dirty="0" smtClean="0"/>
            </a:br>
            <a:r>
              <a:rPr lang="en-US" sz="2000" dirty="0" smtClean="0"/>
              <a:t>the importance of the kidney is since it deal with H+ load that is non volatile i.e</a:t>
            </a:r>
            <a:r>
              <a:rPr lang="en-US" sz="2000" dirty="0" smtClean="0"/>
              <a:t>.</a:t>
            </a:r>
            <a:r>
              <a:rPr lang="en-US" sz="2000" dirty="0" smtClean="0"/>
              <a:t> non carbonic there for the lung can not handle it</a:t>
            </a:r>
            <a:br>
              <a:rPr lang="en-US" sz="2000" dirty="0" smtClean="0"/>
            </a:br>
            <a:r>
              <a:rPr lang="en-US" sz="2000" dirty="0" smtClean="0"/>
              <a:t/>
            </a:r>
            <a:br>
              <a:rPr lang="en-US" sz="2000" dirty="0" smtClean="0"/>
            </a:br>
            <a:r>
              <a:rPr lang="en-US" sz="2000" dirty="0" smtClean="0"/>
              <a:t>if pt has alkalosis the kidney decrease secretion of H+ and increase secretion of HCO3 to compensate </a:t>
            </a:r>
            <a:br>
              <a:rPr lang="en-US" sz="2000" dirty="0" smtClean="0"/>
            </a:br>
            <a:r>
              <a:rPr lang="en-US" sz="2000" dirty="0" smtClean="0"/>
              <a:t>if the patient has acidosis the kidney secrete more H+ and reabsorb most of HCO3 (usually 80-90% absorbed in PCT) in </a:t>
            </a:r>
            <a:r>
              <a:rPr lang="en-US" sz="2000" dirty="0" err="1" smtClean="0"/>
              <a:t>addetion</a:t>
            </a:r>
            <a:r>
              <a:rPr lang="en-US" sz="2000" dirty="0" smtClean="0"/>
              <a:t> new HCO3 is produced by the kidney</a:t>
            </a:r>
            <a:br>
              <a:rPr lang="en-US" sz="2000" dirty="0" smtClean="0"/>
            </a:br>
            <a:r>
              <a:rPr lang="en-US" sz="2000" dirty="0" smtClean="0">
                <a:solidFill>
                  <a:srgbClr val="FF0000"/>
                </a:solidFill>
              </a:rPr>
              <a:t>the 3 mechanisms  of kidney control of H+ are </a:t>
            </a:r>
            <a:br>
              <a:rPr lang="en-US" sz="2000" dirty="0" smtClean="0">
                <a:solidFill>
                  <a:srgbClr val="FF0000"/>
                </a:solidFill>
              </a:rPr>
            </a:br>
            <a:r>
              <a:rPr lang="en-US" sz="2000" dirty="0" smtClean="0">
                <a:solidFill>
                  <a:srgbClr val="FF0000"/>
                </a:solidFill>
              </a:rPr>
              <a:t>1-H+ secretion</a:t>
            </a:r>
            <a:br>
              <a:rPr lang="en-US" sz="2000" dirty="0" smtClean="0">
                <a:solidFill>
                  <a:srgbClr val="FF0000"/>
                </a:solidFill>
              </a:rPr>
            </a:br>
            <a:r>
              <a:rPr lang="en-US" sz="2000" dirty="0" smtClean="0">
                <a:solidFill>
                  <a:srgbClr val="FF0000"/>
                </a:solidFill>
              </a:rPr>
              <a:t>2-HCO3 </a:t>
            </a:r>
            <a:r>
              <a:rPr lang="en-US" sz="2000" dirty="0" err="1" smtClean="0">
                <a:solidFill>
                  <a:srgbClr val="FF0000"/>
                </a:solidFill>
              </a:rPr>
              <a:t>reabsorption</a:t>
            </a:r>
            <a:r>
              <a:rPr lang="en-US" sz="2000" dirty="0" smtClean="0">
                <a:solidFill>
                  <a:srgbClr val="FF0000"/>
                </a:solidFill>
              </a:rPr>
              <a:t> </a:t>
            </a:r>
            <a:br>
              <a:rPr lang="en-US" sz="2000" dirty="0" smtClean="0">
                <a:solidFill>
                  <a:srgbClr val="FF0000"/>
                </a:solidFill>
              </a:rPr>
            </a:br>
            <a:r>
              <a:rPr lang="en-US" sz="2000" dirty="0" smtClean="0">
                <a:solidFill>
                  <a:srgbClr val="FF0000"/>
                </a:solidFill>
              </a:rPr>
              <a:t>3- new HCO3 production</a:t>
            </a:r>
            <a:r>
              <a:rPr lang="en-US" sz="2000" dirty="0" smtClean="0"/>
              <a:t/>
            </a:r>
            <a:br>
              <a:rPr lang="en-US" sz="2000" dirty="0" smtClean="0"/>
            </a:br>
            <a:endParaRPr lang="en-US" sz="2800" dirty="0"/>
          </a:p>
        </p:txBody>
      </p:sp>
      <p:sp>
        <p:nvSpPr>
          <p:cNvPr id="5" name="Subtitle 4"/>
          <p:cNvSpPr>
            <a:spLocks noGrp="1"/>
          </p:cNvSpPr>
          <p:nvPr>
            <p:ph type="subTitle" idx="4294967295"/>
          </p:nvPr>
        </p:nvSpPr>
        <p:spPr>
          <a:xfrm>
            <a:off x="5257800" y="0"/>
            <a:ext cx="3886200" cy="704850"/>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230624" y="0"/>
            <a:ext cx="926592" cy="707136"/>
          </a:xfrm>
          <a:prstGeom prst="rect">
            <a:avLst/>
          </a:prstGeom>
        </p:spPr>
      </p:pic>
      <p:sp>
        <p:nvSpPr>
          <p:cNvPr id="16" name="Rectangle 15"/>
          <p:cNvSpPr/>
          <p:nvPr/>
        </p:nvSpPr>
        <p:spPr>
          <a:xfrm>
            <a:off x="8071104" y="719328"/>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LO4</a:t>
            </a:r>
            <a:endParaRPr lang="en-US" dirty="0"/>
          </a:p>
        </p:txBody>
      </p:sp>
      <p:pic>
        <p:nvPicPr>
          <p:cNvPr id="17" name="Picture 16" descr="IMG_4551.JPG"/>
          <p:cNvPicPr>
            <a:picLocks noChangeAspect="1"/>
          </p:cNvPicPr>
          <p:nvPr/>
        </p:nvPicPr>
        <p:blipFill>
          <a:blip r:embed="rId7" cstate="print"/>
          <a:stretch>
            <a:fillRect/>
          </a:stretch>
        </p:blipFill>
        <p:spPr>
          <a:xfrm>
            <a:off x="8095488" y="5547360"/>
            <a:ext cx="1048512" cy="987552"/>
          </a:xfrm>
          <a:prstGeom prst="rect">
            <a:avLst/>
          </a:prstGeom>
        </p:spPr>
      </p:pic>
    </p:spTree>
    <p:extLst>
      <p:ext uri="{BB962C8B-B14F-4D97-AF65-F5344CB8AC3E}">
        <p14:creationId xmlns="" xmlns:p14="http://schemas.microsoft.com/office/powerpoint/2010/main" val="29776464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230624" y="0"/>
            <a:ext cx="926592" cy="707136"/>
          </a:xfrm>
          <a:prstGeom prst="rect">
            <a:avLst/>
          </a:prstGeom>
        </p:spPr>
      </p:pic>
      <p:sp>
        <p:nvSpPr>
          <p:cNvPr id="16" name="Rectangle 15"/>
          <p:cNvSpPr/>
          <p:nvPr/>
        </p:nvSpPr>
        <p:spPr>
          <a:xfrm>
            <a:off x="7754112" y="73152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LO4,5</a:t>
            </a:r>
            <a:endParaRPr lang="en-US" dirty="0"/>
          </a:p>
        </p:txBody>
      </p:sp>
      <p:pic>
        <p:nvPicPr>
          <p:cNvPr id="15" name="Picture 14" descr="IMG_4551.JPG"/>
          <p:cNvPicPr>
            <a:picLocks noChangeAspect="1"/>
          </p:cNvPicPr>
          <p:nvPr/>
        </p:nvPicPr>
        <p:blipFill>
          <a:blip r:embed="rId7" cstate="print"/>
          <a:stretch>
            <a:fillRect/>
          </a:stretch>
        </p:blipFill>
        <p:spPr>
          <a:xfrm>
            <a:off x="8095488" y="5547360"/>
            <a:ext cx="1048512" cy="987552"/>
          </a:xfrm>
          <a:prstGeom prst="rect">
            <a:avLst/>
          </a:prstGeom>
        </p:spPr>
      </p:pic>
      <p:pic>
        <p:nvPicPr>
          <p:cNvPr id="17" name="Picture 16" descr="ScreenShot086.bmp"/>
          <p:cNvPicPr>
            <a:picLocks noChangeAspect="1"/>
          </p:cNvPicPr>
          <p:nvPr/>
        </p:nvPicPr>
        <p:blipFill>
          <a:blip r:embed="rId8"/>
          <a:stretch>
            <a:fillRect/>
          </a:stretch>
        </p:blipFill>
        <p:spPr>
          <a:xfrm>
            <a:off x="207264" y="1113454"/>
            <a:ext cx="4072128" cy="4005001"/>
          </a:xfrm>
          <a:prstGeom prst="rect">
            <a:avLst/>
          </a:prstGeom>
        </p:spPr>
      </p:pic>
      <p:pic>
        <p:nvPicPr>
          <p:cNvPr id="18" name="Picture 17" descr="ScreenShot085.bmp"/>
          <p:cNvPicPr>
            <a:picLocks noChangeAspect="1"/>
          </p:cNvPicPr>
          <p:nvPr/>
        </p:nvPicPr>
        <p:blipFill>
          <a:blip r:embed="rId9"/>
          <a:stretch>
            <a:fillRect/>
          </a:stretch>
        </p:blipFill>
        <p:spPr>
          <a:xfrm>
            <a:off x="4658285" y="2124072"/>
            <a:ext cx="4485715" cy="3000000"/>
          </a:xfrm>
          <a:prstGeom prst="rect">
            <a:avLst/>
          </a:prstGeom>
        </p:spPr>
      </p:pic>
    </p:spTree>
    <p:extLst>
      <p:ext uri="{BB962C8B-B14F-4D97-AF65-F5344CB8AC3E}">
        <p14:creationId xmlns="" xmlns:p14="http://schemas.microsoft.com/office/powerpoint/2010/main" val="29776464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Title 15"/>
          <p:cNvSpPr>
            <a:spLocks noGrp="1"/>
          </p:cNvSpPr>
          <p:nvPr>
            <p:ph type="title"/>
          </p:nvPr>
        </p:nvSpPr>
        <p:spPr>
          <a:xfrm>
            <a:off x="628650" y="755904"/>
            <a:ext cx="7710678" cy="4401312"/>
          </a:xfrm>
        </p:spPr>
        <p:txBody>
          <a:bodyPr>
            <a:normAutofit/>
          </a:bodyPr>
          <a:lstStyle/>
          <a:p>
            <a:r>
              <a:rPr lang="en-US" sz="2000" dirty="0" smtClean="0"/>
              <a:t>Urinary buffer systems</a:t>
            </a:r>
            <a:br>
              <a:rPr lang="en-US" sz="2000" dirty="0" smtClean="0"/>
            </a:br>
            <a:r>
              <a:rPr lang="en-US" sz="2000" dirty="0" smtClean="0"/>
              <a:t>large amount of H+ is secreted daily some are buffered by HCO3 the </a:t>
            </a:r>
            <a:r>
              <a:rPr lang="en-US" sz="2000" dirty="0" err="1" smtClean="0"/>
              <a:t>accesss</a:t>
            </a:r>
            <a:r>
              <a:rPr lang="en-US" sz="2000" dirty="0" smtClean="0"/>
              <a:t>  can not be excreted in the ionic form so it need to be buffered the two main </a:t>
            </a:r>
            <a:r>
              <a:rPr lang="en-US" sz="2000" dirty="0" err="1" smtClean="0"/>
              <a:t>addetional</a:t>
            </a:r>
            <a:r>
              <a:rPr lang="en-US" sz="2000" dirty="0" smtClean="0"/>
              <a:t>  buffers in urine are phosphate and </a:t>
            </a:r>
            <a:r>
              <a:rPr lang="en-US" sz="2000" dirty="0" err="1" smtClean="0"/>
              <a:t>ammonia,other</a:t>
            </a:r>
            <a:r>
              <a:rPr lang="en-US" sz="2000" dirty="0" smtClean="0"/>
              <a:t> minor buffers include </a:t>
            </a:r>
            <a:r>
              <a:rPr lang="en-US" sz="2000" dirty="0" err="1" smtClean="0"/>
              <a:t>urate</a:t>
            </a:r>
            <a:r>
              <a:rPr lang="en-US" sz="2000" dirty="0" smtClean="0"/>
              <a:t> and citrate</a:t>
            </a:r>
            <a:endParaRPr lang="en-US" sz="2000" dirty="0"/>
          </a:p>
        </p:txBody>
      </p:sp>
      <p:sp>
        <p:nvSpPr>
          <p:cNvPr id="5" name="Subtitle 4"/>
          <p:cNvSpPr>
            <a:spLocks noGrp="1"/>
          </p:cNvSpPr>
          <p:nvPr>
            <p:ph type="subTitle" idx="4294967295"/>
          </p:nvPr>
        </p:nvSpPr>
        <p:spPr>
          <a:xfrm>
            <a:off x="5257800" y="0"/>
            <a:ext cx="3886200" cy="704850"/>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230624" y="0"/>
            <a:ext cx="926592" cy="707136"/>
          </a:xfrm>
          <a:prstGeom prst="rect">
            <a:avLst/>
          </a:prstGeom>
        </p:spPr>
      </p:pic>
      <p:sp>
        <p:nvSpPr>
          <p:cNvPr id="15" name="Rectangle 14"/>
          <p:cNvSpPr/>
          <p:nvPr/>
        </p:nvSpPr>
        <p:spPr>
          <a:xfrm>
            <a:off x="8071104" y="755904"/>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LO2</a:t>
            </a:r>
            <a:endParaRPr lang="en-US" dirty="0"/>
          </a:p>
        </p:txBody>
      </p:sp>
      <p:pic>
        <p:nvPicPr>
          <p:cNvPr id="17" name="Picture 16" descr="IMG_4551.JPG"/>
          <p:cNvPicPr>
            <a:picLocks noChangeAspect="1"/>
          </p:cNvPicPr>
          <p:nvPr/>
        </p:nvPicPr>
        <p:blipFill>
          <a:blip r:embed="rId7" cstate="print"/>
          <a:stretch>
            <a:fillRect/>
          </a:stretch>
        </p:blipFill>
        <p:spPr>
          <a:xfrm>
            <a:off x="8095488" y="5547360"/>
            <a:ext cx="1048512" cy="987552"/>
          </a:xfrm>
          <a:prstGeom prst="rect">
            <a:avLst/>
          </a:prstGeom>
        </p:spPr>
      </p:pic>
    </p:spTree>
    <p:extLst>
      <p:ext uri="{BB962C8B-B14F-4D97-AF65-F5344CB8AC3E}">
        <p14:creationId xmlns="" xmlns:p14="http://schemas.microsoft.com/office/powerpoint/2010/main" val="29776464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230624" y="0"/>
            <a:ext cx="926592" cy="707136"/>
          </a:xfrm>
          <a:prstGeom prst="rect">
            <a:avLst/>
          </a:prstGeom>
        </p:spPr>
      </p:pic>
      <p:sp>
        <p:nvSpPr>
          <p:cNvPr id="17" name="Rectangle 16"/>
          <p:cNvSpPr/>
          <p:nvPr/>
        </p:nvSpPr>
        <p:spPr>
          <a:xfrm>
            <a:off x="7754112" y="73152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LO2</a:t>
            </a:r>
            <a:endParaRPr lang="en-US" dirty="0"/>
          </a:p>
        </p:txBody>
      </p:sp>
      <p:pic>
        <p:nvPicPr>
          <p:cNvPr id="15" name="Picture 14" descr="IMG_4551.JPG"/>
          <p:cNvPicPr>
            <a:picLocks noChangeAspect="1"/>
          </p:cNvPicPr>
          <p:nvPr/>
        </p:nvPicPr>
        <p:blipFill>
          <a:blip r:embed="rId7" cstate="print"/>
          <a:stretch>
            <a:fillRect/>
          </a:stretch>
        </p:blipFill>
        <p:spPr>
          <a:xfrm>
            <a:off x="8095488" y="5547360"/>
            <a:ext cx="1048512" cy="987552"/>
          </a:xfrm>
          <a:prstGeom prst="rect">
            <a:avLst/>
          </a:prstGeom>
        </p:spPr>
      </p:pic>
      <p:pic>
        <p:nvPicPr>
          <p:cNvPr id="16" name="Picture 15" descr="ScreenShot087.bmp"/>
          <p:cNvPicPr>
            <a:picLocks noChangeAspect="1"/>
          </p:cNvPicPr>
          <p:nvPr/>
        </p:nvPicPr>
        <p:blipFill>
          <a:blip r:embed="rId8"/>
          <a:stretch>
            <a:fillRect/>
          </a:stretch>
        </p:blipFill>
        <p:spPr>
          <a:xfrm>
            <a:off x="195809" y="1957571"/>
            <a:ext cx="8752382" cy="2942857"/>
          </a:xfrm>
          <a:prstGeom prst="rect">
            <a:avLst/>
          </a:prstGeom>
        </p:spPr>
      </p:pic>
    </p:spTree>
    <p:extLst>
      <p:ext uri="{BB962C8B-B14F-4D97-AF65-F5344CB8AC3E}">
        <p14:creationId xmlns="" xmlns:p14="http://schemas.microsoft.com/office/powerpoint/2010/main" val="29776464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230624" y="0"/>
            <a:ext cx="926592" cy="707136"/>
          </a:xfrm>
          <a:prstGeom prst="rect">
            <a:avLst/>
          </a:prstGeom>
        </p:spPr>
      </p:pic>
      <p:sp>
        <p:nvSpPr>
          <p:cNvPr id="17" name="Rectangle 16"/>
          <p:cNvSpPr/>
          <p:nvPr/>
        </p:nvSpPr>
        <p:spPr>
          <a:xfrm>
            <a:off x="7754112" y="73152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LO2</a:t>
            </a:r>
            <a:endParaRPr lang="en-US" dirty="0"/>
          </a:p>
        </p:txBody>
      </p:sp>
      <p:pic>
        <p:nvPicPr>
          <p:cNvPr id="15" name="Picture 14" descr="IMG_4551.JPG"/>
          <p:cNvPicPr>
            <a:picLocks noChangeAspect="1"/>
          </p:cNvPicPr>
          <p:nvPr/>
        </p:nvPicPr>
        <p:blipFill>
          <a:blip r:embed="rId7" cstate="print"/>
          <a:stretch>
            <a:fillRect/>
          </a:stretch>
        </p:blipFill>
        <p:spPr>
          <a:xfrm>
            <a:off x="8095488" y="5547360"/>
            <a:ext cx="1048512" cy="987552"/>
          </a:xfrm>
          <a:prstGeom prst="rect">
            <a:avLst/>
          </a:prstGeom>
        </p:spPr>
      </p:pic>
      <p:pic>
        <p:nvPicPr>
          <p:cNvPr id="16" name="Picture 15" descr="ScreenShot088.bmp"/>
          <p:cNvPicPr>
            <a:picLocks noChangeAspect="1"/>
          </p:cNvPicPr>
          <p:nvPr/>
        </p:nvPicPr>
        <p:blipFill>
          <a:blip r:embed="rId8"/>
          <a:stretch>
            <a:fillRect/>
          </a:stretch>
        </p:blipFill>
        <p:spPr>
          <a:xfrm>
            <a:off x="2319619" y="1971857"/>
            <a:ext cx="4504762" cy="2914286"/>
          </a:xfrm>
          <a:prstGeom prst="rect">
            <a:avLst/>
          </a:prstGeom>
        </p:spPr>
      </p:pic>
    </p:spTree>
    <p:extLst>
      <p:ext uri="{BB962C8B-B14F-4D97-AF65-F5344CB8AC3E}">
        <p14:creationId xmlns="" xmlns:p14="http://schemas.microsoft.com/office/powerpoint/2010/main" val="29776464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230624" y="0"/>
            <a:ext cx="926592" cy="707136"/>
          </a:xfrm>
          <a:prstGeom prst="rect">
            <a:avLst/>
          </a:prstGeom>
        </p:spPr>
      </p:pic>
      <p:pic>
        <p:nvPicPr>
          <p:cNvPr id="15" name="Picture 14" descr="IMG_4551.JPG"/>
          <p:cNvPicPr>
            <a:picLocks noChangeAspect="1"/>
          </p:cNvPicPr>
          <p:nvPr/>
        </p:nvPicPr>
        <p:blipFill>
          <a:blip r:embed="rId7" cstate="print"/>
          <a:stretch>
            <a:fillRect/>
          </a:stretch>
        </p:blipFill>
        <p:spPr>
          <a:xfrm>
            <a:off x="8095488" y="5547360"/>
            <a:ext cx="1048512" cy="987552"/>
          </a:xfrm>
          <a:prstGeom prst="rect">
            <a:avLst/>
          </a:prstGeom>
        </p:spPr>
      </p:pic>
    </p:spTree>
    <p:extLst>
      <p:ext uri="{BB962C8B-B14F-4D97-AF65-F5344CB8AC3E}">
        <p14:creationId xmlns="" xmlns:p14="http://schemas.microsoft.com/office/powerpoint/2010/main" val="29776464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230624" y="0"/>
            <a:ext cx="926592" cy="707136"/>
          </a:xfrm>
          <a:prstGeom prst="rect">
            <a:avLst/>
          </a:prstGeom>
        </p:spPr>
      </p:pic>
      <p:pic>
        <p:nvPicPr>
          <p:cNvPr id="15" name="Picture 14" descr="IMG_4551.JPG"/>
          <p:cNvPicPr>
            <a:picLocks noChangeAspect="1"/>
          </p:cNvPicPr>
          <p:nvPr/>
        </p:nvPicPr>
        <p:blipFill>
          <a:blip r:embed="rId7" cstate="print"/>
          <a:stretch>
            <a:fillRect/>
          </a:stretch>
        </p:blipFill>
        <p:spPr>
          <a:xfrm>
            <a:off x="8095488" y="5547360"/>
            <a:ext cx="1048512" cy="987552"/>
          </a:xfrm>
          <a:prstGeom prst="rect">
            <a:avLst/>
          </a:prstGeom>
        </p:spPr>
      </p:pic>
    </p:spTree>
    <p:extLst>
      <p:ext uri="{BB962C8B-B14F-4D97-AF65-F5344CB8AC3E}">
        <p14:creationId xmlns="" xmlns:p14="http://schemas.microsoft.com/office/powerpoint/2010/main" val="2977646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Title 16"/>
          <p:cNvSpPr>
            <a:spLocks noGrp="1"/>
          </p:cNvSpPr>
          <p:nvPr>
            <p:ph type="title"/>
          </p:nvPr>
        </p:nvSpPr>
        <p:spPr/>
        <p:txBody>
          <a:bodyPr>
            <a:normAutofit/>
          </a:bodyPr>
          <a:lstStyle/>
          <a:p>
            <a:pPr lvl="0">
              <a:lnSpc>
                <a:spcPct val="150000"/>
              </a:lnSpc>
            </a:pPr>
            <a:r>
              <a:rPr lang="en-US" sz="1600" b="1" dirty="0" smtClean="0"/>
              <a:t/>
            </a:r>
            <a:br>
              <a:rPr lang="en-US" sz="1600" b="1" dirty="0" smtClean="0"/>
            </a:br>
            <a:endParaRPr lang="en-US" sz="1600" b="1" dirty="0"/>
          </a:p>
        </p:txBody>
      </p:sp>
      <p:sp>
        <p:nvSpPr>
          <p:cNvPr id="5" name="Subtitle 4"/>
          <p:cNvSpPr>
            <a:spLocks noGrp="1"/>
          </p:cNvSpPr>
          <p:nvPr>
            <p:ph type="body" idx="4294967295"/>
          </p:nvPr>
        </p:nvSpPr>
        <p:spPr>
          <a:xfrm>
            <a:off x="5487988" y="0"/>
            <a:ext cx="3656012" cy="585788"/>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2800767"/>
          </a:xfrm>
          <a:prstGeom prst="rect">
            <a:avLst/>
          </a:prstGeom>
          <a:noFill/>
        </p:spPr>
        <p:txBody>
          <a:bodyPr wrap="square" rtlCol="0">
            <a:spAutoFit/>
          </a:bodyPr>
          <a:lstStyle/>
          <a:p>
            <a:pPr algn="ctr"/>
            <a:r>
              <a:rPr lang="en-US" sz="3600" b="1" dirty="0" smtClean="0">
                <a:solidFill>
                  <a:srgbClr val="FF0000"/>
                </a:solidFill>
              </a:rPr>
              <a:t>Learning out come</a:t>
            </a:r>
          </a:p>
          <a:p>
            <a:r>
              <a:rPr lang="en-US" sz="2000" b="1" dirty="0" smtClean="0">
                <a:solidFill>
                  <a:srgbClr val="FF0000"/>
                </a:solidFill>
              </a:rPr>
              <a:t>1- normal range of plasma pH</a:t>
            </a:r>
          </a:p>
          <a:p>
            <a:r>
              <a:rPr lang="en-US" sz="2000" b="1" dirty="0" smtClean="0">
                <a:solidFill>
                  <a:srgbClr val="FF0000"/>
                </a:solidFill>
              </a:rPr>
              <a:t>2-CO2 ,HCO3 buffer system</a:t>
            </a:r>
          </a:p>
          <a:p>
            <a:r>
              <a:rPr lang="en-US" sz="2000" b="1" dirty="0" smtClean="0">
                <a:solidFill>
                  <a:srgbClr val="FF0000"/>
                </a:solidFill>
              </a:rPr>
              <a:t>3-respiratory </a:t>
            </a:r>
            <a:r>
              <a:rPr lang="en-US" sz="2000" b="1" dirty="0" err="1" smtClean="0">
                <a:solidFill>
                  <a:srgbClr val="FF0000"/>
                </a:solidFill>
              </a:rPr>
              <a:t>vs</a:t>
            </a:r>
            <a:r>
              <a:rPr lang="en-US" sz="2000" b="1" dirty="0" smtClean="0">
                <a:solidFill>
                  <a:srgbClr val="FF0000"/>
                </a:solidFill>
              </a:rPr>
              <a:t> metabolic acidosis and alkalosis</a:t>
            </a:r>
          </a:p>
          <a:p>
            <a:r>
              <a:rPr lang="en-US" sz="2000" b="1" dirty="0" smtClean="0">
                <a:solidFill>
                  <a:srgbClr val="FF0000"/>
                </a:solidFill>
              </a:rPr>
              <a:t>4-reabsorptin of HCO3 in PCT</a:t>
            </a:r>
          </a:p>
          <a:p>
            <a:r>
              <a:rPr lang="en-US" sz="2000" b="1" dirty="0" smtClean="0">
                <a:solidFill>
                  <a:srgbClr val="FF0000"/>
                </a:solidFill>
              </a:rPr>
              <a:t>5-H+ excretion in distal tubules</a:t>
            </a:r>
          </a:p>
          <a:p>
            <a:r>
              <a:rPr lang="en-US" sz="2000" b="1" dirty="0" smtClean="0">
                <a:solidFill>
                  <a:srgbClr val="FF0000"/>
                </a:solidFill>
              </a:rPr>
              <a:t>6-H+ buffer in urine</a:t>
            </a:r>
          </a:p>
          <a:p>
            <a:r>
              <a:rPr lang="en-US" sz="2000" b="1" dirty="0" smtClean="0">
                <a:solidFill>
                  <a:srgbClr val="FF0000"/>
                </a:solidFill>
              </a:rPr>
              <a:t>7-main causes of pH change</a:t>
            </a:r>
            <a:endParaRPr lang="en-US" sz="2000" b="1" dirty="0">
              <a:solidFill>
                <a:srgbClr val="FF0000"/>
              </a:solidFill>
            </a:endParaRPr>
          </a:p>
        </p:txBody>
      </p:sp>
      <p:pic>
        <p:nvPicPr>
          <p:cNvPr id="12" name="Picture 1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072128" y="0"/>
            <a:ext cx="1255776" cy="707136"/>
          </a:xfrm>
          <a:prstGeom prst="rect">
            <a:avLst/>
          </a:prstGeom>
        </p:spPr>
      </p:pic>
      <p:pic>
        <p:nvPicPr>
          <p:cNvPr id="15" name="Picture 14" descr="IMG_4551.JPG"/>
          <p:cNvPicPr>
            <a:picLocks noChangeAspect="1"/>
          </p:cNvPicPr>
          <p:nvPr/>
        </p:nvPicPr>
        <p:blipFill>
          <a:blip r:embed="rId7" cstate="print"/>
          <a:stretch>
            <a:fillRect/>
          </a:stretch>
        </p:blipFill>
        <p:spPr>
          <a:xfrm>
            <a:off x="8095488" y="5547360"/>
            <a:ext cx="1048512" cy="987552"/>
          </a:xfrm>
          <a:prstGeom prst="rect">
            <a:avLst/>
          </a:prstGeom>
        </p:spPr>
      </p:pic>
    </p:spTree>
    <p:extLst>
      <p:ext uri="{BB962C8B-B14F-4D97-AF65-F5344CB8AC3E}">
        <p14:creationId xmlns="" xmlns:p14="http://schemas.microsoft.com/office/powerpoint/2010/main" val="2977646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4" name="Title 13"/>
          <p:cNvSpPr>
            <a:spLocks noGrp="1"/>
          </p:cNvSpPr>
          <p:nvPr>
            <p:ph type="title"/>
          </p:nvPr>
        </p:nvSpPr>
        <p:spPr>
          <a:xfrm>
            <a:off x="628650" y="1328928"/>
            <a:ext cx="7613142" cy="3377184"/>
          </a:xfrm>
        </p:spPr>
        <p:txBody>
          <a:bodyPr>
            <a:normAutofit/>
          </a:bodyPr>
          <a:lstStyle/>
          <a:p>
            <a:pPr>
              <a:lnSpc>
                <a:spcPct val="100000"/>
              </a:lnSpc>
            </a:pPr>
            <a:r>
              <a:rPr lang="en-US" sz="2000" dirty="0" smtClean="0"/>
              <a:t>Renal control of acid base </a:t>
            </a:r>
            <a:br>
              <a:rPr lang="en-US" sz="2000" dirty="0" smtClean="0"/>
            </a:br>
            <a:r>
              <a:rPr lang="en-US" sz="2000" dirty="0" smtClean="0"/>
              <a:t>normal plasma pH is 7.4(6.8-7.8) to maintain normal cell function </a:t>
            </a:r>
            <a:r>
              <a:rPr lang="en-US" sz="2000" dirty="0" err="1" smtClean="0"/>
              <a:t>eg</a:t>
            </a:r>
            <a:r>
              <a:rPr lang="en-US" sz="2000" dirty="0" smtClean="0"/>
              <a:t> enzyme ,so death of cells outside this normal range a pH of 6.4 is incompatible with life</a:t>
            </a:r>
            <a:br>
              <a:rPr lang="en-US" sz="2000" dirty="0" smtClean="0"/>
            </a:br>
            <a:r>
              <a:rPr lang="en-US" sz="2000" dirty="0" smtClean="0"/>
              <a:t/>
            </a:r>
            <a:br>
              <a:rPr lang="en-US" sz="2000" dirty="0" smtClean="0"/>
            </a:br>
            <a:r>
              <a:rPr lang="en-US" sz="2000" dirty="0" smtClean="0"/>
              <a:t>what is pH</a:t>
            </a:r>
            <a:br>
              <a:rPr lang="en-US" sz="2000" dirty="0" smtClean="0"/>
            </a:br>
            <a:r>
              <a:rPr lang="en-US" sz="2000" dirty="0" smtClean="0"/>
              <a:t>it is the negative log.  Of the concentration of the free hydrogen ion to the base 10 so a change of 1 pH equal to ten fold H+ conc.</a:t>
            </a:r>
            <a:endParaRPr lang="en-US" sz="2000" dirty="0"/>
          </a:p>
        </p:txBody>
      </p:sp>
      <p:sp>
        <p:nvSpPr>
          <p:cNvPr id="5" name="Subtitle 4"/>
          <p:cNvSpPr>
            <a:spLocks noGrp="1"/>
          </p:cNvSpPr>
          <p:nvPr>
            <p:ph type="subTitle" idx="4294967295"/>
          </p:nvPr>
        </p:nvSpPr>
        <p:spPr>
          <a:xfrm>
            <a:off x="5257800" y="0"/>
            <a:ext cx="3886200" cy="704850"/>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21336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0" y="2365248"/>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5" name="Rectangle 14"/>
          <p:cNvSpPr/>
          <p:nvPr/>
        </p:nvSpPr>
        <p:spPr>
          <a:xfrm>
            <a:off x="7729728" y="755904"/>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LO1</a:t>
            </a:r>
            <a:endParaRPr lang="en-US" dirty="0"/>
          </a:p>
        </p:txBody>
      </p:sp>
      <p:pic>
        <p:nvPicPr>
          <p:cNvPr id="16" name="Picture 15" descr="514f98a0-26d4-480c-9be1-44578f612e22.JPG"/>
          <p:cNvPicPr>
            <a:picLocks noChangeAspect="1"/>
          </p:cNvPicPr>
          <p:nvPr/>
        </p:nvPicPr>
        <p:blipFill>
          <a:blip r:embed="rId6" cstate="print"/>
          <a:stretch>
            <a:fillRect/>
          </a:stretch>
        </p:blipFill>
        <p:spPr>
          <a:xfrm>
            <a:off x="4072128" y="0"/>
            <a:ext cx="1255776" cy="707136"/>
          </a:xfrm>
          <a:prstGeom prst="rect">
            <a:avLst/>
          </a:prstGeom>
        </p:spPr>
      </p:pic>
      <p:pic>
        <p:nvPicPr>
          <p:cNvPr id="17" name="Picture 16" descr="IMG_4551.JPG"/>
          <p:cNvPicPr>
            <a:picLocks noChangeAspect="1"/>
          </p:cNvPicPr>
          <p:nvPr/>
        </p:nvPicPr>
        <p:blipFill>
          <a:blip r:embed="rId7" cstate="print"/>
          <a:stretch>
            <a:fillRect/>
          </a:stretch>
        </p:blipFill>
        <p:spPr>
          <a:xfrm>
            <a:off x="8095488" y="5547360"/>
            <a:ext cx="1048512" cy="987552"/>
          </a:xfrm>
          <a:prstGeom prst="rect">
            <a:avLst/>
          </a:prstGeom>
        </p:spPr>
      </p:pic>
    </p:spTree>
    <p:extLst>
      <p:ext uri="{BB962C8B-B14F-4D97-AF65-F5344CB8AC3E}">
        <p14:creationId xmlns="" xmlns:p14="http://schemas.microsoft.com/office/powerpoint/2010/main" val="29776464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Title 16"/>
          <p:cNvSpPr>
            <a:spLocks noGrp="1"/>
          </p:cNvSpPr>
          <p:nvPr>
            <p:ph type="title"/>
          </p:nvPr>
        </p:nvSpPr>
        <p:spPr>
          <a:xfrm>
            <a:off x="628650" y="1121664"/>
            <a:ext cx="7886700" cy="4352544"/>
          </a:xfrm>
        </p:spPr>
        <p:txBody>
          <a:bodyPr>
            <a:normAutofit/>
          </a:bodyPr>
          <a:lstStyle/>
          <a:p>
            <a:r>
              <a:rPr lang="en-US" sz="2000" dirty="0" smtClean="0"/>
              <a:t>Under normal </a:t>
            </a:r>
            <a:r>
              <a:rPr lang="en-US" sz="2000" dirty="0" err="1" smtClean="0"/>
              <a:t>conditiond</a:t>
            </a:r>
            <a:r>
              <a:rPr lang="en-US" sz="2000" dirty="0" smtClean="0"/>
              <a:t> the body is exposed daily to a challenge of  H+ from two main sources of acid </a:t>
            </a:r>
            <a:br>
              <a:rPr lang="en-US" sz="2000" dirty="0" smtClean="0"/>
            </a:br>
            <a:r>
              <a:rPr lang="en-US" sz="2000" dirty="0" smtClean="0"/>
              <a:t>1- a carbonic acid from cell </a:t>
            </a:r>
            <a:r>
              <a:rPr lang="en-US" sz="2000" dirty="0" err="1" smtClean="0"/>
              <a:t>metabolisim</a:t>
            </a:r>
            <a:r>
              <a:rPr lang="en-US" sz="2000" dirty="0" smtClean="0"/>
              <a:t>---15000\day</a:t>
            </a:r>
            <a:br>
              <a:rPr lang="en-US" sz="2000" dirty="0" smtClean="0"/>
            </a:br>
            <a:r>
              <a:rPr lang="en-US" sz="2000" dirty="0" smtClean="0"/>
              <a:t>2-a non carbonic source of H+ from food mainly proteins –70 </a:t>
            </a:r>
            <a:r>
              <a:rPr lang="en-US" sz="2000" dirty="0" err="1" smtClean="0"/>
              <a:t>meq</a:t>
            </a:r>
            <a:r>
              <a:rPr lang="en-US" sz="2000" dirty="0" smtClean="0"/>
              <a:t/>
            </a:r>
            <a:br>
              <a:rPr lang="en-US" sz="2000" dirty="0" smtClean="0"/>
            </a:br>
            <a:r>
              <a:rPr lang="en-US" sz="2000" dirty="0" smtClean="0"/>
              <a:t>in order to sustain life this load should be handled by the body to maintain pH in its normal narrow range and in short time</a:t>
            </a:r>
            <a:endParaRPr lang="en-US" sz="2000" dirty="0"/>
          </a:p>
        </p:txBody>
      </p:sp>
      <p:sp>
        <p:nvSpPr>
          <p:cNvPr id="5" name="Subtitle 4"/>
          <p:cNvSpPr>
            <a:spLocks noGrp="1"/>
          </p:cNvSpPr>
          <p:nvPr>
            <p:ph type="subTitle" idx="4294967295"/>
          </p:nvPr>
        </p:nvSpPr>
        <p:spPr>
          <a:xfrm>
            <a:off x="5257800" y="0"/>
            <a:ext cx="3886200" cy="704850"/>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072128" y="0"/>
            <a:ext cx="1255776" cy="707136"/>
          </a:xfrm>
          <a:prstGeom prst="rect">
            <a:avLst/>
          </a:prstGeom>
        </p:spPr>
      </p:pic>
      <p:sp>
        <p:nvSpPr>
          <p:cNvPr id="15" name="Rectangle 14"/>
          <p:cNvSpPr/>
          <p:nvPr/>
        </p:nvSpPr>
        <p:spPr>
          <a:xfrm>
            <a:off x="7754112" y="73152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LO1</a:t>
            </a:r>
            <a:endParaRPr lang="en-US" dirty="0"/>
          </a:p>
        </p:txBody>
      </p:sp>
      <p:pic>
        <p:nvPicPr>
          <p:cNvPr id="16" name="Picture 15" descr="IMG_4551.JPG"/>
          <p:cNvPicPr>
            <a:picLocks noChangeAspect="1"/>
          </p:cNvPicPr>
          <p:nvPr/>
        </p:nvPicPr>
        <p:blipFill>
          <a:blip r:embed="rId7" cstate="print"/>
          <a:stretch>
            <a:fillRect/>
          </a:stretch>
        </p:blipFill>
        <p:spPr>
          <a:xfrm>
            <a:off x="8095488" y="5547360"/>
            <a:ext cx="1048512" cy="987552"/>
          </a:xfrm>
          <a:prstGeom prst="rect">
            <a:avLst/>
          </a:prstGeom>
        </p:spPr>
      </p:pic>
    </p:spTree>
    <p:extLst>
      <p:ext uri="{BB962C8B-B14F-4D97-AF65-F5344CB8AC3E}">
        <p14:creationId xmlns="" xmlns:p14="http://schemas.microsoft.com/office/powerpoint/2010/main" val="2977646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Title 16"/>
          <p:cNvSpPr>
            <a:spLocks noGrp="1"/>
          </p:cNvSpPr>
          <p:nvPr>
            <p:ph type="title"/>
          </p:nvPr>
        </p:nvSpPr>
        <p:spPr>
          <a:xfrm>
            <a:off x="628650" y="1475232"/>
            <a:ext cx="7886700" cy="3962400"/>
          </a:xfrm>
        </p:spPr>
        <p:txBody>
          <a:bodyPr>
            <a:normAutofit/>
          </a:bodyPr>
          <a:lstStyle/>
          <a:p>
            <a:r>
              <a:rPr lang="en-US" sz="2000" dirty="0" err="1" smtClean="0"/>
              <a:t>Acidaemia</a:t>
            </a:r>
            <a:r>
              <a:rPr lang="en-US" sz="2000" dirty="0" smtClean="0"/>
              <a:t> </a:t>
            </a:r>
            <a:r>
              <a:rPr lang="en-US" sz="2000" dirty="0" err="1" smtClean="0"/>
              <a:t>vs</a:t>
            </a:r>
            <a:r>
              <a:rPr lang="en-US" sz="2000" dirty="0" smtClean="0"/>
              <a:t> </a:t>
            </a:r>
            <a:r>
              <a:rPr lang="en-US" sz="2000" dirty="0" err="1" smtClean="0"/>
              <a:t>alkalaemia</a:t>
            </a:r>
            <a:r>
              <a:rPr lang="en-US" sz="2000" dirty="0" smtClean="0"/>
              <a:t/>
            </a:r>
            <a:br>
              <a:rPr lang="en-US" sz="2000" dirty="0" smtClean="0"/>
            </a:br>
            <a:r>
              <a:rPr lang="en-US" sz="2000" dirty="0" smtClean="0"/>
              <a:t>if pH below 7.4 the condition is </a:t>
            </a:r>
            <a:r>
              <a:rPr lang="en-US" sz="2000" dirty="0" err="1" smtClean="0"/>
              <a:t>acidaemia</a:t>
            </a:r>
            <a:r>
              <a:rPr lang="en-US" sz="2000" dirty="0" smtClean="0"/>
              <a:t/>
            </a:r>
            <a:br>
              <a:rPr lang="en-US" sz="2000" dirty="0" smtClean="0"/>
            </a:br>
            <a:r>
              <a:rPr lang="en-US" sz="2000" dirty="0" smtClean="0"/>
              <a:t>if above it is </a:t>
            </a:r>
            <a:r>
              <a:rPr lang="en-US" sz="2000" dirty="0" err="1" smtClean="0"/>
              <a:t>alkalaemia</a:t>
            </a:r>
            <a:r>
              <a:rPr lang="en-US" sz="2000" dirty="0" smtClean="0"/>
              <a:t/>
            </a:r>
            <a:br>
              <a:rPr lang="en-US" sz="2000" dirty="0" smtClean="0"/>
            </a:br>
            <a:r>
              <a:rPr lang="en-US" sz="2000" dirty="0" err="1" smtClean="0"/>
              <a:t>acidaemia</a:t>
            </a:r>
            <a:r>
              <a:rPr lang="en-US" sz="2000" dirty="0" smtClean="0"/>
              <a:t> lead to enzyme function defect ending in </a:t>
            </a:r>
            <a:r>
              <a:rPr lang="en-US" sz="2000" dirty="0" err="1" smtClean="0"/>
              <a:t>potasium</a:t>
            </a:r>
            <a:r>
              <a:rPr lang="en-US" sz="2000" dirty="0" smtClean="0"/>
              <a:t> leaving the cell causing </a:t>
            </a:r>
            <a:r>
              <a:rPr lang="en-US" sz="2000" dirty="0" err="1" smtClean="0"/>
              <a:t>hyperkalaemia</a:t>
            </a:r>
            <a:r>
              <a:rPr lang="en-US" sz="2000" dirty="0" smtClean="0"/>
              <a:t> which is fetal</a:t>
            </a:r>
            <a:br>
              <a:rPr lang="en-US" sz="2000" dirty="0" smtClean="0"/>
            </a:br>
            <a:r>
              <a:rPr lang="en-US" sz="2000" dirty="0" err="1" smtClean="0"/>
              <a:t>alkalalaemia</a:t>
            </a:r>
            <a:r>
              <a:rPr lang="en-US" sz="2000" dirty="0" smtClean="0"/>
              <a:t> lead to decrease </a:t>
            </a:r>
            <a:r>
              <a:rPr lang="en-US" sz="2000" dirty="0" err="1" smtClean="0"/>
              <a:t>solublity</a:t>
            </a:r>
            <a:r>
              <a:rPr lang="en-US" sz="2000" dirty="0" smtClean="0"/>
              <a:t> of Ca so bind to bone ending hypocalcaemia nerve malfunction ---</a:t>
            </a:r>
            <a:r>
              <a:rPr lang="en-US" sz="2000" dirty="0" err="1" smtClean="0"/>
              <a:t>tetany</a:t>
            </a:r>
            <a:r>
              <a:rPr lang="en-US" sz="2000" dirty="0" smtClean="0"/>
              <a:t> ---?? death</a:t>
            </a:r>
            <a:endParaRPr lang="en-US" sz="2000" dirty="0"/>
          </a:p>
        </p:txBody>
      </p:sp>
      <p:sp>
        <p:nvSpPr>
          <p:cNvPr id="5" name="Subtitle 4"/>
          <p:cNvSpPr>
            <a:spLocks noGrp="1"/>
          </p:cNvSpPr>
          <p:nvPr>
            <p:ph type="subTitle" idx="4294967295"/>
          </p:nvPr>
        </p:nvSpPr>
        <p:spPr>
          <a:xfrm>
            <a:off x="5257800" y="0"/>
            <a:ext cx="3886200" cy="704850"/>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0" y="1022188"/>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230624" y="0"/>
            <a:ext cx="926592" cy="707136"/>
          </a:xfrm>
          <a:prstGeom prst="rect">
            <a:avLst/>
          </a:prstGeom>
        </p:spPr>
      </p:pic>
      <p:sp>
        <p:nvSpPr>
          <p:cNvPr id="16" name="Rectangle 15"/>
          <p:cNvSpPr/>
          <p:nvPr/>
        </p:nvSpPr>
        <p:spPr>
          <a:xfrm>
            <a:off x="7754112" y="73152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LO1</a:t>
            </a:r>
            <a:endParaRPr lang="en-US" dirty="0"/>
          </a:p>
        </p:txBody>
      </p:sp>
      <p:pic>
        <p:nvPicPr>
          <p:cNvPr id="15" name="Picture 14" descr="IMG_4551.JPG"/>
          <p:cNvPicPr>
            <a:picLocks noChangeAspect="1"/>
          </p:cNvPicPr>
          <p:nvPr/>
        </p:nvPicPr>
        <p:blipFill>
          <a:blip r:embed="rId7" cstate="print"/>
          <a:stretch>
            <a:fillRect/>
          </a:stretch>
        </p:blipFill>
        <p:spPr>
          <a:xfrm>
            <a:off x="8095488" y="5547360"/>
            <a:ext cx="1048512" cy="987552"/>
          </a:xfrm>
          <a:prstGeom prst="rect">
            <a:avLst/>
          </a:prstGeom>
        </p:spPr>
      </p:pic>
    </p:spTree>
    <p:extLst>
      <p:ext uri="{BB962C8B-B14F-4D97-AF65-F5344CB8AC3E}">
        <p14:creationId xmlns="" xmlns:p14="http://schemas.microsoft.com/office/powerpoint/2010/main" val="2977646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2304288" y="2438400"/>
            <a:ext cx="2731008" cy="1011936"/>
          </a:xfrm>
        </p:spPr>
        <p:txBody>
          <a:bodyPr>
            <a:noAutofit/>
          </a:bodyPr>
          <a:lstStyle/>
          <a:p>
            <a:pPr algn="l">
              <a:buFont typeface="Wingdings" pitchFamily="2" charset="2"/>
              <a:buChar char="§"/>
            </a:pPr>
            <a:endParaRPr lang="en-US" sz="1400" dirty="0" smtClean="0">
              <a:solidFill>
                <a:srgbClr val="002060"/>
              </a:solidFill>
              <a:latin typeface="Berlin Sans FB Demi" panose="020E0802020502020306" pitchFamily="34" charset="0"/>
            </a:endParaRPr>
          </a:p>
          <a:p>
            <a:pPr algn="l"/>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072128" y="12192"/>
            <a:ext cx="1255776" cy="707136"/>
          </a:xfrm>
          <a:prstGeom prst="rect">
            <a:avLst/>
          </a:prstGeom>
        </p:spPr>
      </p:pic>
      <p:sp>
        <p:nvSpPr>
          <p:cNvPr id="16" name="Rectangle 15"/>
          <p:cNvSpPr/>
          <p:nvPr/>
        </p:nvSpPr>
        <p:spPr>
          <a:xfrm>
            <a:off x="7851648" y="707136"/>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7754112" y="73152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LO1</a:t>
            </a:r>
            <a:endParaRPr lang="en-US" dirty="0"/>
          </a:p>
        </p:txBody>
      </p:sp>
      <p:pic>
        <p:nvPicPr>
          <p:cNvPr id="18" name="Picture 17" descr="IMG_4551.JPG"/>
          <p:cNvPicPr>
            <a:picLocks noChangeAspect="1"/>
          </p:cNvPicPr>
          <p:nvPr/>
        </p:nvPicPr>
        <p:blipFill>
          <a:blip r:embed="rId7" cstate="print"/>
          <a:stretch>
            <a:fillRect/>
          </a:stretch>
        </p:blipFill>
        <p:spPr>
          <a:xfrm>
            <a:off x="8095488" y="5547360"/>
            <a:ext cx="1048512" cy="987552"/>
          </a:xfrm>
          <a:prstGeom prst="rect">
            <a:avLst/>
          </a:prstGeom>
        </p:spPr>
      </p:pic>
      <p:pic>
        <p:nvPicPr>
          <p:cNvPr id="19" name="Picture 18" descr="ScreenShot084.bmp"/>
          <p:cNvPicPr>
            <a:picLocks noChangeAspect="1"/>
          </p:cNvPicPr>
          <p:nvPr/>
        </p:nvPicPr>
        <p:blipFill>
          <a:blip r:embed="rId8"/>
          <a:stretch>
            <a:fillRect/>
          </a:stretch>
        </p:blipFill>
        <p:spPr>
          <a:xfrm>
            <a:off x="2786285" y="1060704"/>
            <a:ext cx="4138771" cy="4411153"/>
          </a:xfrm>
          <a:prstGeom prst="rect">
            <a:avLst/>
          </a:prstGeom>
        </p:spPr>
      </p:pic>
    </p:spTree>
    <p:extLst>
      <p:ext uri="{BB962C8B-B14F-4D97-AF65-F5344CB8AC3E}">
        <p14:creationId xmlns="" xmlns:p14="http://schemas.microsoft.com/office/powerpoint/2010/main" val="2977646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Title 16"/>
          <p:cNvSpPr>
            <a:spLocks noGrp="1"/>
          </p:cNvSpPr>
          <p:nvPr>
            <p:ph type="title"/>
          </p:nvPr>
        </p:nvSpPr>
        <p:spPr>
          <a:xfrm>
            <a:off x="628650" y="1024128"/>
            <a:ext cx="7886700" cy="4352544"/>
          </a:xfrm>
        </p:spPr>
        <p:txBody>
          <a:bodyPr>
            <a:normAutofit/>
          </a:bodyPr>
          <a:lstStyle/>
          <a:p>
            <a:r>
              <a:rPr lang="en-US" sz="2000" dirty="0" smtClean="0"/>
              <a:t>The 15000 </a:t>
            </a:r>
            <a:r>
              <a:rPr lang="en-US" sz="2000" dirty="0" err="1" smtClean="0"/>
              <a:t>equvalents</a:t>
            </a:r>
            <a:r>
              <a:rPr lang="en-US" sz="2000" dirty="0" smtClean="0"/>
              <a:t> of H+ produced by metabolism is excreted by the lung in the form of CO2</a:t>
            </a:r>
            <a:br>
              <a:rPr lang="en-US" sz="2000" dirty="0" smtClean="0"/>
            </a:br>
            <a:r>
              <a:rPr lang="en-US" sz="2000" dirty="0" smtClean="0"/>
              <a:t>the non carbonic acid load from food is handled by the kidney</a:t>
            </a:r>
            <a:br>
              <a:rPr lang="en-US" sz="2000" dirty="0" smtClean="0"/>
            </a:br>
            <a:r>
              <a:rPr lang="en-US" sz="2000" dirty="0" smtClean="0"/>
              <a:t>if the lung stop function for few minutes you will develop sever acidosis that can be </a:t>
            </a:r>
            <a:r>
              <a:rPr lang="en-US" sz="2000" dirty="0" err="1" smtClean="0"/>
              <a:t>leathal</a:t>
            </a:r>
            <a:r>
              <a:rPr lang="en-US" sz="2000" dirty="0" smtClean="0"/>
              <a:t> </a:t>
            </a:r>
            <a:br>
              <a:rPr lang="en-US" sz="2000" dirty="0" smtClean="0"/>
            </a:br>
            <a:r>
              <a:rPr lang="en-US" sz="2000" dirty="0" smtClean="0"/>
              <a:t>if the kidney stop function you need weeks to develop acidosis</a:t>
            </a:r>
            <a:br>
              <a:rPr lang="en-US" sz="2000" dirty="0" smtClean="0"/>
            </a:br>
            <a:r>
              <a:rPr lang="en-US" sz="2000" dirty="0" smtClean="0"/>
              <a:t/>
            </a:r>
            <a:br>
              <a:rPr lang="en-US" sz="2000" dirty="0" smtClean="0"/>
            </a:br>
            <a:r>
              <a:rPr lang="en-US" sz="2000" dirty="0" smtClean="0"/>
              <a:t>the body handle acid load by buffer systems</a:t>
            </a:r>
            <a:br>
              <a:rPr lang="en-US" sz="2000" dirty="0" smtClean="0"/>
            </a:br>
            <a:endParaRPr lang="en-US" sz="2000" dirty="0"/>
          </a:p>
        </p:txBody>
      </p:sp>
      <p:sp>
        <p:nvSpPr>
          <p:cNvPr id="5" name="Subtitle 4"/>
          <p:cNvSpPr>
            <a:spLocks noGrp="1"/>
          </p:cNvSpPr>
          <p:nvPr>
            <p:ph type="subTitle" idx="4294967295"/>
          </p:nvPr>
        </p:nvSpPr>
        <p:spPr>
          <a:xfrm>
            <a:off x="5257800" y="0"/>
            <a:ext cx="3886200" cy="704850"/>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230624" y="0"/>
            <a:ext cx="926592" cy="707136"/>
          </a:xfrm>
          <a:prstGeom prst="rect">
            <a:avLst/>
          </a:prstGeom>
        </p:spPr>
      </p:pic>
      <p:sp>
        <p:nvSpPr>
          <p:cNvPr id="16" name="Rectangle 15"/>
          <p:cNvSpPr/>
          <p:nvPr/>
        </p:nvSpPr>
        <p:spPr>
          <a:xfrm>
            <a:off x="7754112" y="73152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LO1</a:t>
            </a:r>
            <a:endParaRPr lang="en-US" dirty="0"/>
          </a:p>
        </p:txBody>
      </p:sp>
      <p:pic>
        <p:nvPicPr>
          <p:cNvPr id="15" name="Picture 14" descr="IMG_4551.JPG"/>
          <p:cNvPicPr>
            <a:picLocks noChangeAspect="1"/>
          </p:cNvPicPr>
          <p:nvPr/>
        </p:nvPicPr>
        <p:blipFill>
          <a:blip r:embed="rId7" cstate="print"/>
          <a:stretch>
            <a:fillRect/>
          </a:stretch>
        </p:blipFill>
        <p:spPr>
          <a:xfrm>
            <a:off x="8095488" y="5547360"/>
            <a:ext cx="1048512" cy="987552"/>
          </a:xfrm>
          <a:prstGeom prst="rect">
            <a:avLst/>
          </a:prstGeom>
        </p:spPr>
      </p:pic>
    </p:spTree>
    <p:extLst>
      <p:ext uri="{BB962C8B-B14F-4D97-AF65-F5344CB8AC3E}">
        <p14:creationId xmlns="" xmlns:p14="http://schemas.microsoft.com/office/powerpoint/2010/main" val="2977646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Title 16"/>
          <p:cNvSpPr>
            <a:spLocks noGrp="1"/>
          </p:cNvSpPr>
          <p:nvPr>
            <p:ph type="title"/>
          </p:nvPr>
        </p:nvSpPr>
        <p:spPr>
          <a:xfrm>
            <a:off x="628650" y="1499616"/>
            <a:ext cx="7886700" cy="3889248"/>
          </a:xfrm>
        </p:spPr>
        <p:txBody>
          <a:bodyPr>
            <a:normAutofit fontScale="90000"/>
          </a:bodyPr>
          <a:lstStyle/>
          <a:p>
            <a:r>
              <a:rPr lang="en-US" sz="2000" dirty="0" smtClean="0"/>
              <a:t>What is Buffer</a:t>
            </a:r>
            <a:br>
              <a:rPr lang="en-US" sz="2000" dirty="0" smtClean="0"/>
            </a:br>
            <a:r>
              <a:rPr lang="en-US" sz="2000" dirty="0" smtClean="0"/>
              <a:t>it is </a:t>
            </a:r>
            <a:r>
              <a:rPr lang="en-US" sz="2000" dirty="0" err="1" smtClean="0"/>
              <a:t>aweak</a:t>
            </a:r>
            <a:r>
              <a:rPr lang="en-US" sz="2000" dirty="0" smtClean="0"/>
              <a:t> acid or base that can adsorb the added H+ load or change so as to maintain steady plasma pH</a:t>
            </a:r>
            <a:br>
              <a:rPr lang="en-US" sz="2000" dirty="0" smtClean="0"/>
            </a:br>
            <a:r>
              <a:rPr lang="en-US" sz="2000" dirty="0" smtClean="0"/>
              <a:t/>
            </a:r>
            <a:br>
              <a:rPr lang="en-US" sz="2000" dirty="0" smtClean="0"/>
            </a:br>
            <a:r>
              <a:rPr lang="en-US" sz="2000" dirty="0" smtClean="0"/>
              <a:t>strong acid = more free H+ </a:t>
            </a:r>
            <a:br>
              <a:rPr lang="en-US" sz="2000" dirty="0" smtClean="0"/>
            </a:br>
            <a:r>
              <a:rPr lang="en-US" sz="2000" dirty="0" smtClean="0"/>
              <a:t>weak acid   =less free H+ </a:t>
            </a:r>
            <a:br>
              <a:rPr lang="en-US" sz="2000" dirty="0" smtClean="0"/>
            </a:br>
            <a:r>
              <a:rPr lang="en-US" sz="2000" dirty="0" smtClean="0"/>
              <a:t>so weak acids can handle H+ with only little change in plasma pH because only small amount of H+ is free in plasma</a:t>
            </a:r>
            <a:br>
              <a:rPr lang="en-US" sz="2000" dirty="0" smtClean="0"/>
            </a:br>
            <a:r>
              <a:rPr lang="en-US" sz="2000" dirty="0" smtClean="0"/>
              <a:t/>
            </a:r>
            <a:br>
              <a:rPr lang="en-US" sz="2000" dirty="0" smtClean="0"/>
            </a:br>
            <a:r>
              <a:rPr lang="en-US" sz="2000" dirty="0" smtClean="0"/>
              <a:t>                           HX_________H+   +   X-</a:t>
            </a:r>
            <a:br>
              <a:rPr lang="en-US" sz="2000" dirty="0" smtClean="0"/>
            </a:br>
            <a:r>
              <a:rPr lang="en-US" sz="2000" dirty="0" smtClean="0"/>
              <a:t>the same principle for base equilibrium</a:t>
            </a:r>
            <a:br>
              <a:rPr lang="en-US" sz="2000" dirty="0" smtClean="0"/>
            </a:br>
            <a:r>
              <a:rPr lang="en-US" sz="2000" dirty="0" smtClean="0"/>
              <a:t/>
            </a:r>
            <a:br>
              <a:rPr lang="en-US" sz="2000" dirty="0" smtClean="0"/>
            </a:br>
            <a:r>
              <a:rPr lang="en-US" sz="2000" dirty="0" smtClean="0"/>
              <a:t>the equation shift depend on the </a:t>
            </a:r>
            <a:r>
              <a:rPr lang="en-US" sz="2000" dirty="0" err="1" smtClean="0"/>
              <a:t>Pka</a:t>
            </a:r>
            <a:r>
              <a:rPr lang="en-US" sz="2000" dirty="0" smtClean="0"/>
              <a:t/>
            </a:r>
            <a:br>
              <a:rPr lang="en-US" sz="2000" dirty="0" smtClean="0"/>
            </a:br>
            <a:endParaRPr lang="en-US" sz="2000" dirty="0"/>
          </a:p>
        </p:txBody>
      </p:sp>
      <p:sp>
        <p:nvSpPr>
          <p:cNvPr id="5" name="Subtitle 4"/>
          <p:cNvSpPr>
            <a:spLocks noGrp="1"/>
          </p:cNvSpPr>
          <p:nvPr>
            <p:ph type="subTitle" idx="4294967295"/>
          </p:nvPr>
        </p:nvSpPr>
        <p:spPr>
          <a:xfrm>
            <a:off x="5257800" y="0"/>
            <a:ext cx="3886200" cy="704850"/>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230624" y="0"/>
            <a:ext cx="926592" cy="707136"/>
          </a:xfrm>
          <a:prstGeom prst="rect">
            <a:avLst/>
          </a:prstGeom>
        </p:spPr>
      </p:pic>
      <p:sp>
        <p:nvSpPr>
          <p:cNvPr id="16" name="Rectangle 15"/>
          <p:cNvSpPr/>
          <p:nvPr/>
        </p:nvSpPr>
        <p:spPr>
          <a:xfrm>
            <a:off x="7754112" y="73152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LO2</a:t>
            </a:r>
            <a:endParaRPr lang="en-US" dirty="0"/>
          </a:p>
        </p:txBody>
      </p:sp>
      <p:pic>
        <p:nvPicPr>
          <p:cNvPr id="15" name="Picture 14" descr="IMG_4551.JPG"/>
          <p:cNvPicPr>
            <a:picLocks noChangeAspect="1"/>
          </p:cNvPicPr>
          <p:nvPr/>
        </p:nvPicPr>
        <p:blipFill>
          <a:blip r:embed="rId7" cstate="print"/>
          <a:stretch>
            <a:fillRect/>
          </a:stretch>
        </p:blipFill>
        <p:spPr>
          <a:xfrm>
            <a:off x="8095488" y="5547360"/>
            <a:ext cx="1048512" cy="987552"/>
          </a:xfrm>
          <a:prstGeom prst="rect">
            <a:avLst/>
          </a:prstGeom>
        </p:spPr>
      </p:pic>
    </p:spTree>
    <p:extLst>
      <p:ext uri="{BB962C8B-B14F-4D97-AF65-F5344CB8AC3E}">
        <p14:creationId xmlns="" xmlns:p14="http://schemas.microsoft.com/office/powerpoint/2010/main" val="29776464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5" name="Title 14"/>
          <p:cNvSpPr>
            <a:spLocks noGrp="1"/>
          </p:cNvSpPr>
          <p:nvPr>
            <p:ph type="title"/>
          </p:nvPr>
        </p:nvSpPr>
        <p:spPr>
          <a:xfrm>
            <a:off x="628650" y="1548384"/>
            <a:ext cx="7886700" cy="3194304"/>
          </a:xfrm>
        </p:spPr>
        <p:txBody>
          <a:bodyPr>
            <a:normAutofit/>
          </a:bodyPr>
          <a:lstStyle/>
          <a:p>
            <a:r>
              <a:rPr lang="en-US" sz="2000" dirty="0" smtClean="0"/>
              <a:t>The regulation of H+ load is by</a:t>
            </a:r>
            <a:br>
              <a:rPr lang="en-US" sz="2000" dirty="0" smtClean="0"/>
            </a:br>
            <a:r>
              <a:rPr lang="en-US" sz="2000" dirty="0" smtClean="0"/>
              <a:t>1- chemical balance buffering system</a:t>
            </a:r>
            <a:br>
              <a:rPr lang="en-US" sz="2000" dirty="0" smtClean="0"/>
            </a:br>
            <a:r>
              <a:rPr lang="en-US" sz="2000" dirty="0" smtClean="0"/>
              <a:t>2-respiratory system to handle CO2 FROM H2CO3</a:t>
            </a:r>
            <a:br>
              <a:rPr lang="en-US" sz="2000" dirty="0" smtClean="0"/>
            </a:br>
            <a:r>
              <a:rPr lang="en-US" sz="2000" dirty="0" smtClean="0"/>
              <a:t>both act in minutes</a:t>
            </a:r>
            <a:br>
              <a:rPr lang="en-US" sz="2000" dirty="0" smtClean="0"/>
            </a:br>
            <a:r>
              <a:rPr lang="en-US" sz="2000" dirty="0" smtClean="0"/>
              <a:t/>
            </a:r>
            <a:br>
              <a:rPr lang="en-US" sz="2000" dirty="0" smtClean="0"/>
            </a:br>
            <a:r>
              <a:rPr lang="en-US" sz="2000" dirty="0" smtClean="0"/>
              <a:t>3- the renal system can handle it by excreting or absorbing H+</a:t>
            </a:r>
            <a:endParaRPr lang="en-US" sz="2000" dirty="0"/>
          </a:p>
        </p:txBody>
      </p:sp>
      <p:sp>
        <p:nvSpPr>
          <p:cNvPr id="5" name="Subtitle 4"/>
          <p:cNvSpPr>
            <a:spLocks noGrp="1"/>
          </p:cNvSpPr>
          <p:nvPr>
            <p:ph type="subTitle" idx="4294967295"/>
          </p:nvPr>
        </p:nvSpPr>
        <p:spPr>
          <a:xfrm>
            <a:off x="5257800" y="0"/>
            <a:ext cx="3886200" cy="704850"/>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230624" y="0"/>
            <a:ext cx="926592" cy="707136"/>
          </a:xfrm>
          <a:prstGeom prst="rect">
            <a:avLst/>
          </a:prstGeom>
        </p:spPr>
      </p:pic>
      <p:sp>
        <p:nvSpPr>
          <p:cNvPr id="16" name="Rectangle 15"/>
          <p:cNvSpPr/>
          <p:nvPr/>
        </p:nvSpPr>
        <p:spPr>
          <a:xfrm>
            <a:off x="7754112" y="73152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LO2</a:t>
            </a:r>
            <a:endParaRPr lang="en-US" dirty="0"/>
          </a:p>
        </p:txBody>
      </p:sp>
      <p:pic>
        <p:nvPicPr>
          <p:cNvPr id="17" name="Picture 16" descr="IMG_4551.JPG"/>
          <p:cNvPicPr>
            <a:picLocks noChangeAspect="1"/>
          </p:cNvPicPr>
          <p:nvPr/>
        </p:nvPicPr>
        <p:blipFill>
          <a:blip r:embed="rId7" cstate="print"/>
          <a:stretch>
            <a:fillRect/>
          </a:stretch>
        </p:blipFill>
        <p:spPr>
          <a:xfrm>
            <a:off x="8095488" y="5547360"/>
            <a:ext cx="1048512" cy="987552"/>
          </a:xfrm>
          <a:prstGeom prst="rect">
            <a:avLst/>
          </a:prstGeom>
        </p:spPr>
      </p:pic>
    </p:spTree>
    <p:extLst>
      <p:ext uri="{BB962C8B-B14F-4D97-AF65-F5344CB8AC3E}">
        <p14:creationId xmlns="" xmlns:p14="http://schemas.microsoft.com/office/powerpoint/2010/main" val="29776464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1445</TotalTime>
  <Words>463</Words>
  <Application>Microsoft Office PowerPoint</Application>
  <PresentationFormat>On-screen Show (4:3)</PresentationFormat>
  <Paragraphs>198</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 </vt:lpstr>
      <vt:lpstr>Renal control of acid base  normal plasma pH is 7.4(6.8-7.8) to maintain normal cell function eg enzyme ,so death of cells outside this normal range a pH of 6.4 is incompatible with life  what is pH it is the negative log.  Of the concentration of the free hydrogen ion to the base 10 so a change of 1 pH equal to ten fold H+ conc.</vt:lpstr>
      <vt:lpstr>Under normal conditiond the body is exposed daily to a challenge of  H+ from two main sources of acid  1- a carbonic acid from cell metabolisim---15000\day 2-a non carbonic source of H+ from food mainly proteins –70 meq in order to sustain life this load should be handled by the body to maintain pH in its normal narrow range and in short time</vt:lpstr>
      <vt:lpstr>Acidaemia vs alkalaemia if pH below 7.4 the condition is acidaemia if above it is alkalaemia acidaemia lead to enzyme function defect ending in potasium leaving the cell causing hyperkalaemia which is fetal alkalalaemia lead to decrease solublity of Ca so bind to bone ending hypocalcaemia nerve malfunction ---tetany ---?? death</vt:lpstr>
      <vt:lpstr>Slide 6</vt:lpstr>
      <vt:lpstr>The 15000 equvalents of H+ produced by metabolism is excreted by the lung in the form of CO2 the non carbonic acid load from food is handled by the kidney if the lung stop function for few minutes you will develop sever acidosis that can be leathal  if the kidney stop function you need weeks to develop acidosis  the body handle acid load by buffer systems </vt:lpstr>
      <vt:lpstr>What is Buffer it is aweak acid or base that can adsorb the added H+ load or change so as to maintain steady plasma pH  strong acid = more free H+  weak acid   =less free H+  so weak acids can handle H+ with only little change in plasma pH because only small amount of H+ is free in plasma                             HX_________H+   +   X- the same principle for base equilibrium  the equation shift depend on the Pka </vt:lpstr>
      <vt:lpstr>The regulation of H+ load is by 1- chemical balance buffering system 2-respiratory system to handle CO2 FROM H2CO3 both act in minutes  3- the renal system can handle it by excreting or absorbing H+</vt:lpstr>
      <vt:lpstr>The bicarbonate buffer system CO2 +H2O===H2CO3====H+  +  HCO3 Na+   +  HCO3=======NaHCO3 NaOH  +  H2CO3====== H20  +  NaHCO3 under the effect of carbonic anhydrase present in the lung and the kidney the reaction is inhanced  the main source of sodium bicarb is the plasma although god amount is in the skelton but it is less rapidly available for buffer</vt:lpstr>
      <vt:lpstr>Respiratory acidaemia (acidosis) when PCO2 is increaed eg in decrease breathing there will be an increase in H2CO3   respiratory alkalaemia (alkalosis) when PCO2 decrease in the alevioli there will be increase in HCO3 as in hyperventilation  metabolic acidosis and alkalosis follow the HCO3 level decreasing in the first and the reverse for the second</vt:lpstr>
      <vt:lpstr>The lung handle the balance of CO2 in plasma as aresult control H+ and HCO3 The kidneys handle HCO3 and H+ ions </vt:lpstr>
      <vt:lpstr>RENAL CNTROL the kidney excrete both H+ and HCO3-  if H+ is excreted more than HCO3 then it will lead to increase plasma pH the reverse occure if it excrete HCO3 more  the importance of the kidney is since it deal with H+ load that is non volatile i.e. non carbonic there for the lung can not handle it  if pt has alkalosis the kidney decrease secretion of H+ and increase secretion of HCO3 to compensate  if the patient has acidosis the kidney secrete more H+ and reabsorb most of HCO3 (usually 80-90% absorbed in PCT) in addetion new HCO3 is produced by the kidney the 3 mechanisms  of kidney control of H+ are  1-H+ secretion 2-HCO3 reabsorption  3- new HCO3 production </vt:lpstr>
      <vt:lpstr>Slide 14</vt:lpstr>
      <vt:lpstr>Urinary buffer systems large amount of H+ is secreted daily some are buffered by HCO3 the accesss  can not be excreted in the ionic form so it need to be buffered the two main addetional  buffers in urine are phosphate and ammonia,other minor buffers include urate and citrate</vt:lpstr>
      <vt:lpstr>Slide 16</vt:lpstr>
      <vt:lpstr>Slide 17</vt:lpstr>
      <vt:lpstr>Slide 18</vt:lpstr>
      <vt:lpstr>Slide 19</vt:lpstr>
    </vt:vector>
  </TitlesOfParts>
  <Company>rg-adguard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mmmm</cp:lastModifiedBy>
  <cp:revision>165</cp:revision>
  <dcterms:created xsi:type="dcterms:W3CDTF">2018-09-07T18:41:02Z</dcterms:created>
  <dcterms:modified xsi:type="dcterms:W3CDTF">2019-11-02T07:29:51Z</dcterms:modified>
</cp:coreProperties>
</file>